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52"/>
  </p:notesMasterIdLst>
  <p:sldIdLst>
    <p:sldId id="256" r:id="rId2"/>
    <p:sldId id="310" r:id="rId3"/>
    <p:sldId id="258" r:id="rId4"/>
    <p:sldId id="259" r:id="rId5"/>
    <p:sldId id="292" r:id="rId6"/>
    <p:sldId id="293" r:id="rId7"/>
    <p:sldId id="306" r:id="rId8"/>
    <p:sldId id="288" r:id="rId9"/>
    <p:sldId id="289" r:id="rId10"/>
    <p:sldId id="290" r:id="rId11"/>
    <p:sldId id="287" r:id="rId12"/>
    <p:sldId id="260" r:id="rId13"/>
    <p:sldId id="261" r:id="rId14"/>
    <p:sldId id="263" r:id="rId15"/>
    <p:sldId id="264" r:id="rId16"/>
    <p:sldId id="265" r:id="rId17"/>
    <p:sldId id="262" r:id="rId18"/>
    <p:sldId id="266" r:id="rId19"/>
    <p:sldId id="267" r:id="rId20"/>
    <p:sldId id="268" r:id="rId21"/>
    <p:sldId id="269" r:id="rId22"/>
    <p:sldId id="311" r:id="rId23"/>
    <p:sldId id="294" r:id="rId24"/>
    <p:sldId id="295" r:id="rId25"/>
    <p:sldId id="308" r:id="rId26"/>
    <p:sldId id="291" r:id="rId27"/>
    <p:sldId id="271" r:id="rId28"/>
    <p:sldId id="296" r:id="rId29"/>
    <p:sldId id="301" r:id="rId30"/>
    <p:sldId id="272" r:id="rId31"/>
    <p:sldId id="300" r:id="rId32"/>
    <p:sldId id="297" r:id="rId33"/>
    <p:sldId id="298" r:id="rId34"/>
    <p:sldId id="273" r:id="rId35"/>
    <p:sldId id="274" r:id="rId36"/>
    <p:sldId id="275" r:id="rId37"/>
    <p:sldId id="303" r:id="rId38"/>
    <p:sldId id="277" r:id="rId39"/>
    <p:sldId id="309" r:id="rId40"/>
    <p:sldId id="276" r:id="rId41"/>
    <p:sldId id="304" r:id="rId42"/>
    <p:sldId id="270" r:id="rId43"/>
    <p:sldId id="312" r:id="rId44"/>
    <p:sldId id="299" r:id="rId45"/>
    <p:sldId id="278" r:id="rId46"/>
    <p:sldId id="302" r:id="rId47"/>
    <p:sldId id="280" r:id="rId48"/>
    <p:sldId id="281" r:id="rId49"/>
    <p:sldId id="282" r:id="rId50"/>
    <p:sldId id="286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E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29" autoAdjust="0"/>
  </p:normalViewPr>
  <p:slideViewPr>
    <p:cSldViewPr>
      <p:cViewPr varScale="1">
        <p:scale>
          <a:sx n="110" d="100"/>
          <a:sy n="110" d="100"/>
        </p:scale>
        <p:origin x="126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7BD58-1900-4D6B-A6E6-AD966754CD60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B6965-0813-40E4-9390-648DDD27B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074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B6965-0813-40E4-9390-648DDD27BF2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63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425C3-712E-411C-BD68-AE586E87EA27}" type="datetimeFigureOut">
              <a:rPr lang="en-US" smtClean="0"/>
              <a:t>5/9/2018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E9D1D2C-EFE0-4097-B4FD-DB03FDFDD95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425C3-712E-411C-BD68-AE586E87EA27}" type="datetimeFigureOut">
              <a:rPr lang="en-US" smtClean="0"/>
              <a:t>5/9/2018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1D2C-EFE0-4097-B4FD-DB03FDFDD9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E9D1D2C-EFE0-4097-B4FD-DB03FDFDD95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425C3-712E-411C-BD68-AE586E87EA27}" type="datetimeFigureOut">
              <a:rPr lang="en-US" smtClean="0"/>
              <a:t>5/9/2018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425C3-712E-411C-BD68-AE586E87EA27}" type="datetimeFigureOut">
              <a:rPr lang="en-US" smtClean="0"/>
              <a:t>5/9/2018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E9D1D2C-EFE0-4097-B4FD-DB03FDFDD95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425C3-712E-411C-BD68-AE586E87EA27}" type="datetimeFigureOut">
              <a:rPr lang="en-US" smtClean="0"/>
              <a:t>5/9/2018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E9D1D2C-EFE0-4097-B4FD-DB03FDFDD95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47425C3-712E-411C-BD68-AE586E87EA27}" type="datetimeFigureOut">
              <a:rPr lang="en-US" smtClean="0"/>
              <a:t>5/9/2018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1D2C-EFE0-4097-B4FD-DB03FDFDD95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425C3-712E-411C-BD68-AE586E87EA27}" type="datetimeFigureOut">
              <a:rPr lang="en-US" smtClean="0"/>
              <a:t>5/9/2018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E9D1D2C-EFE0-4097-B4FD-DB03FDFDD95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425C3-712E-411C-BD68-AE586E87EA27}" type="datetimeFigureOut">
              <a:rPr lang="en-US" smtClean="0"/>
              <a:t>5/9/2018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E9D1D2C-EFE0-4097-B4FD-DB03FDFDD9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425C3-712E-411C-BD68-AE586E87EA27}" type="datetimeFigureOut">
              <a:rPr lang="en-US" smtClean="0"/>
              <a:t>5/9/2018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E9D1D2C-EFE0-4097-B4FD-DB03FDFDD9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E9D1D2C-EFE0-4097-B4FD-DB03FDFDD95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425C3-712E-411C-BD68-AE586E87EA27}" type="datetimeFigureOut">
              <a:rPr lang="en-US" smtClean="0"/>
              <a:t>5/9/2018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E9D1D2C-EFE0-4097-B4FD-DB03FDFDD95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47425C3-712E-411C-BD68-AE586E87EA27}" type="datetimeFigureOut">
              <a:rPr lang="en-US" smtClean="0"/>
              <a:t>5/9/2018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47425C3-712E-411C-BD68-AE586E87EA27}" type="datetimeFigureOut">
              <a:rPr lang="en-US" smtClean="0"/>
              <a:t>5/9/2018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E9D1D2C-EFE0-4097-B4FD-DB03FDFDD95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healthmad.com/health/the-effects-of-sodium-on-the-human-body/#ixzz3niosNsQ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3900" y="2514600"/>
            <a:ext cx="7696200" cy="17526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002060"/>
                </a:solidFill>
              </a:rPr>
              <a:t>By Claudia Martin-Ayoade, MBA, MS, RDN, LD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Registered Dietitian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Johnson County Community College Dining Services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Managing Stress:</a:t>
            </a:r>
            <a:br>
              <a:rPr lang="en-US" dirty="0" smtClean="0"/>
            </a:br>
            <a:r>
              <a:rPr lang="en-US" dirty="0" smtClean="0"/>
              <a:t>What can diet do for you?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114800"/>
            <a:ext cx="3736700" cy="221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41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Cortisol Affect Weight Gain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39254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During Stress the body excretes corticotrophin releasing hormone and adrenalin.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This reaction stimulates the release of Cortisol.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Cortisol stimulates glucose in the blood stream.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Insulin is a fat storage hormone that regulates blood sugar in glucose.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Extreme stress cause excessive release of insulin.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Excess release of insulin sends message to the body to store fat in the abdomen.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648200"/>
            <a:ext cx="233362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105400"/>
            <a:ext cx="184030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334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Stress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 general, stress is related to both external and internal factors. </a:t>
            </a:r>
          </a:p>
          <a:p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121" y="2895600"/>
            <a:ext cx="4417391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486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External factors include your physical environment which includes the following: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Your job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Your relationships with others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Your home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In addition to all the situations, challenges, difficulties, and expectations you're most likely confronted with frequently. 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5362" name="Picture 2" descr="10 Methods To Handle High Anxiety | HalGNeff.co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679" y="4419600"/>
            <a:ext cx="242454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64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Internal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The role of the internal </a:t>
            </a:r>
            <a:r>
              <a:rPr lang="en-US" dirty="0"/>
              <a:t>factors </a:t>
            </a:r>
            <a:r>
              <a:rPr lang="en-US" dirty="0" smtClean="0"/>
              <a:t>is to determine </a:t>
            </a:r>
            <a:r>
              <a:rPr lang="en-US" dirty="0"/>
              <a:t>your body's ability to respond to, </a:t>
            </a:r>
            <a:r>
              <a:rPr lang="en-US" dirty="0" smtClean="0"/>
              <a:t>as well as deal </a:t>
            </a:r>
            <a:r>
              <a:rPr lang="en-US" dirty="0"/>
              <a:t>with, the external </a:t>
            </a:r>
            <a:r>
              <a:rPr lang="en-US" dirty="0" smtClean="0"/>
              <a:t>factors that cause stress.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Internal </a:t>
            </a:r>
            <a:r>
              <a:rPr lang="en-US" dirty="0"/>
              <a:t>factors which </a:t>
            </a:r>
            <a:r>
              <a:rPr lang="en-US" dirty="0" smtClean="0"/>
              <a:t>significantly affect </a:t>
            </a:r>
            <a:r>
              <a:rPr lang="en-US" dirty="0"/>
              <a:t>your ability </a:t>
            </a:r>
            <a:r>
              <a:rPr lang="en-US" dirty="0" smtClean="0"/>
              <a:t>to properly </a:t>
            </a:r>
            <a:r>
              <a:rPr lang="en-US" dirty="0"/>
              <a:t>handle stress </a:t>
            </a:r>
            <a:r>
              <a:rPr lang="en-US" dirty="0" smtClean="0"/>
              <a:t>include: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Your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nutritional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status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Overall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health and fitness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levels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motional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well-being, 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amount of sleep and rest you get.</a:t>
            </a:r>
          </a:p>
          <a:p>
            <a:endParaRPr lang="en-US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343400"/>
            <a:ext cx="18669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707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/>
              <a:t>What's </a:t>
            </a:r>
            <a:r>
              <a:rPr lang="en-US" dirty="0" smtClean="0"/>
              <a:t>Food Got </a:t>
            </a:r>
            <a:r>
              <a:rPr lang="en-US" dirty="0"/>
              <a:t>to do with </a:t>
            </a:r>
            <a:r>
              <a:rPr lang="en-US" dirty="0" smtClean="0"/>
              <a:t>Stress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Nutritional </a:t>
            </a:r>
            <a:r>
              <a:rPr lang="en-US" dirty="0"/>
              <a:t>stress is </a:t>
            </a:r>
            <a:r>
              <a:rPr lang="en-US" dirty="0" smtClean="0"/>
              <a:t>possibly the most significant type of </a:t>
            </a:r>
            <a:r>
              <a:rPr lang="en-US" dirty="0"/>
              <a:t>physical </a:t>
            </a:r>
            <a:r>
              <a:rPr lang="en-US" dirty="0" smtClean="0"/>
              <a:t>stress for us modern day enlightened individuals.</a:t>
            </a:r>
          </a:p>
          <a:p>
            <a:endParaRPr lang="en-US" dirty="0" smtClean="0"/>
          </a:p>
          <a:p>
            <a:r>
              <a:rPr lang="en-US" dirty="0" smtClean="0"/>
              <a:t>Compared to past generations, our </a:t>
            </a:r>
            <a:r>
              <a:rPr lang="en-US" dirty="0"/>
              <a:t>bodies and organs </a:t>
            </a:r>
            <a:r>
              <a:rPr lang="en-US" dirty="0" smtClean="0"/>
              <a:t>have a harder time digesting, assimilating </a:t>
            </a:r>
            <a:r>
              <a:rPr lang="en-US" dirty="0"/>
              <a:t>and </a:t>
            </a:r>
            <a:r>
              <a:rPr lang="en-US" dirty="0" smtClean="0"/>
              <a:t>metabolizing </a:t>
            </a:r>
            <a:r>
              <a:rPr lang="en-US" dirty="0"/>
              <a:t>what we eat and drink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Certain foods increase the physical stress on our bodies by making digestion more difficult thus denying the brain of important nutrients.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13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How is Your Diet?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</a:rPr>
              <a:t>Do you give your body toxin-loaded, chemically-constituted platefuls of food and expect it to cope without a grumble</a:t>
            </a:r>
            <a:r>
              <a:rPr lang="en-US" sz="2800" dirty="0" smtClean="0">
                <a:solidFill>
                  <a:prstClr val="black"/>
                </a:solidFill>
              </a:rPr>
              <a:t>?</a:t>
            </a:r>
          </a:p>
          <a:p>
            <a:pPr marL="0" lvl="0" indent="0">
              <a:buNone/>
            </a:pPr>
            <a:endParaRPr lang="en-US" sz="2800" dirty="0" smtClean="0">
              <a:solidFill>
                <a:prstClr val="black"/>
              </a:solidFill>
            </a:endParaRPr>
          </a:p>
          <a:p>
            <a:pPr lvl="0"/>
            <a:r>
              <a:rPr lang="en-US" sz="2800" dirty="0" smtClean="0">
                <a:solidFill>
                  <a:prstClr val="black"/>
                </a:solidFill>
              </a:rPr>
              <a:t>Even </a:t>
            </a:r>
            <a:r>
              <a:rPr lang="en-US" sz="2800" dirty="0">
                <a:solidFill>
                  <a:prstClr val="black"/>
                </a:solidFill>
              </a:rPr>
              <a:t>if you eat </a:t>
            </a:r>
            <a:r>
              <a:rPr lang="en-US" sz="2800" dirty="0" smtClean="0">
                <a:solidFill>
                  <a:prstClr val="black"/>
                </a:solidFill>
              </a:rPr>
              <a:t>fairly healthy, today’s fast paced lifestyle effectively ensures that people are more likely to </a:t>
            </a:r>
            <a:r>
              <a:rPr lang="en-US" sz="2800" dirty="0">
                <a:solidFill>
                  <a:prstClr val="black"/>
                </a:solidFill>
              </a:rPr>
              <a:t>gulp down half chewed mouthfuls, </a:t>
            </a:r>
            <a:r>
              <a:rPr lang="en-US" sz="2800" dirty="0" smtClean="0">
                <a:solidFill>
                  <a:prstClr val="black"/>
                </a:solidFill>
              </a:rPr>
              <a:t>putting more strain </a:t>
            </a:r>
            <a:r>
              <a:rPr lang="en-US" sz="2800" dirty="0">
                <a:solidFill>
                  <a:prstClr val="black"/>
                </a:solidFill>
              </a:rPr>
              <a:t>on </a:t>
            </a:r>
            <a:r>
              <a:rPr lang="en-US" sz="2800" dirty="0" smtClean="0">
                <a:solidFill>
                  <a:prstClr val="black"/>
                </a:solidFill>
              </a:rPr>
              <a:t>their </a:t>
            </a:r>
            <a:r>
              <a:rPr lang="en-US" sz="2800" dirty="0">
                <a:solidFill>
                  <a:prstClr val="black"/>
                </a:solidFill>
              </a:rPr>
              <a:t>digestive system. </a:t>
            </a:r>
            <a:endParaRPr lang="en-US" sz="28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sz="2800" dirty="0" smtClean="0">
              <a:solidFill>
                <a:prstClr val="black"/>
              </a:solidFill>
            </a:endParaRPr>
          </a:p>
          <a:p>
            <a:pPr lvl="0"/>
            <a:r>
              <a:rPr lang="en-US" sz="2800" dirty="0" smtClean="0">
                <a:solidFill>
                  <a:prstClr val="black"/>
                </a:solidFill>
              </a:rPr>
              <a:t>Hence, our current lifestyle creates enormous stress on our bodies.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41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Beware of these Stress Dangers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Caffeine</a:t>
            </a:r>
          </a:p>
          <a:p>
            <a:r>
              <a:rPr lang="en-US" dirty="0" smtClean="0"/>
              <a:t>Sugary foods</a:t>
            </a:r>
          </a:p>
          <a:p>
            <a:r>
              <a:rPr lang="en-US" dirty="0" smtClean="0"/>
              <a:t>Salt </a:t>
            </a:r>
          </a:p>
          <a:p>
            <a:r>
              <a:rPr lang="en-US" dirty="0" smtClean="0"/>
              <a:t>Nicotine</a:t>
            </a:r>
          </a:p>
          <a:p>
            <a:r>
              <a:rPr lang="en-US" dirty="0" smtClean="0"/>
              <a:t>Alcohol </a:t>
            </a:r>
          </a:p>
          <a:p>
            <a:r>
              <a:rPr lang="en-US" dirty="0" smtClean="0"/>
              <a:t>Toxins</a:t>
            </a:r>
          </a:p>
          <a:p>
            <a:r>
              <a:rPr lang="en-US" dirty="0" smtClean="0"/>
              <a:t>Fasting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8438" name="Picture 6" descr="C:\Users\cmarti59\AppData\Local\Microsoft\Windows\Temporary Internet Files\Content.IE5\UNAG3VT1\junk-food-NO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720" y="1752600"/>
            <a:ext cx="44958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16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Caffeine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Relying on caffeine to keep you going throughout the day is not a good idea.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Caffeine stays in the body up to 6 hours before it starts to deplete while continually triggering the release of cortisol.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Caffeine raises stress hormones leading to-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Insomnia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Dehydration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Reduced ability to fight stress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914400" lvl="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6127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Sugary Foods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29600" cy="4991100"/>
          </a:xfrm>
        </p:spPr>
        <p:txBody>
          <a:bodyPr>
            <a:normAutofit/>
          </a:bodyPr>
          <a:lstStyle/>
          <a:p>
            <a:r>
              <a:rPr lang="en-US" dirty="0" smtClean="0"/>
              <a:t>While it is true that your body needs glucose to perform at optimum peak, too much sugar is never good.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High sugar foods spike your blood sugar quickly leading to a sharp drop later.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You will feel sluggish, tired and drowsy.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Research shows that the body can only work well with about three teaspoon sugar at a time.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Chocolate contain sugar and caffeine.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343400"/>
            <a:ext cx="2057400" cy="2204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914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Salt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74609"/>
            <a:ext cx="8229600" cy="4906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Salt can dehydrate the body and brain subsequently causing fatigue.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It also increases blood pressure.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When excess salt is consumed it will </a:t>
            </a:r>
            <a:r>
              <a:rPr lang="en-US" dirty="0">
                <a:solidFill>
                  <a:srgbClr val="002060"/>
                </a:solidFill>
              </a:rPr>
              <a:t>begin to collect in </a:t>
            </a:r>
            <a:r>
              <a:rPr lang="en-US" dirty="0" smtClean="0">
                <a:solidFill>
                  <a:srgbClr val="002060"/>
                </a:solidFill>
              </a:rPr>
              <a:t>the </a:t>
            </a:r>
            <a:r>
              <a:rPr lang="en-US" dirty="0">
                <a:solidFill>
                  <a:srgbClr val="002060"/>
                </a:solidFill>
              </a:rPr>
              <a:t>blood, and since sodium attracts water, </a:t>
            </a:r>
            <a:r>
              <a:rPr lang="en-US" dirty="0" smtClean="0">
                <a:solidFill>
                  <a:srgbClr val="002060"/>
                </a:solidFill>
              </a:rPr>
              <a:t>the </a:t>
            </a:r>
            <a:r>
              <a:rPr lang="en-US" dirty="0">
                <a:solidFill>
                  <a:srgbClr val="002060"/>
                </a:solidFill>
              </a:rPr>
              <a:t>blood volume increases. </a:t>
            </a:r>
            <a:endParaRPr lang="en-US" dirty="0" smtClean="0">
              <a:solidFill>
                <a:srgbClr val="00206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The </a:t>
            </a:r>
            <a:r>
              <a:rPr lang="en-US" dirty="0">
                <a:solidFill>
                  <a:srgbClr val="002060"/>
                </a:solidFill>
              </a:rPr>
              <a:t>more blood volume </a:t>
            </a:r>
            <a:r>
              <a:rPr lang="en-US" dirty="0" smtClean="0">
                <a:solidFill>
                  <a:srgbClr val="002060"/>
                </a:solidFill>
              </a:rPr>
              <a:t>someone has, </a:t>
            </a:r>
            <a:r>
              <a:rPr lang="en-US" dirty="0">
                <a:solidFill>
                  <a:srgbClr val="002060"/>
                </a:solidFill>
              </a:rPr>
              <a:t>the harder </a:t>
            </a:r>
            <a:r>
              <a:rPr lang="en-US" dirty="0" smtClean="0">
                <a:solidFill>
                  <a:srgbClr val="002060"/>
                </a:solidFill>
              </a:rPr>
              <a:t>the </a:t>
            </a:r>
            <a:r>
              <a:rPr lang="en-US" dirty="0">
                <a:solidFill>
                  <a:srgbClr val="002060"/>
                </a:solidFill>
              </a:rPr>
              <a:t>heart has to work to keep the blood moving </a:t>
            </a:r>
            <a:r>
              <a:rPr lang="en-US" dirty="0" smtClean="0">
                <a:solidFill>
                  <a:srgbClr val="002060"/>
                </a:solidFill>
              </a:rPr>
              <a:t>leading to increased </a:t>
            </a:r>
            <a:r>
              <a:rPr lang="en-US" dirty="0">
                <a:solidFill>
                  <a:srgbClr val="002060"/>
                </a:solidFill>
              </a:rPr>
              <a:t>pressure in the arteries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9460" name="Picture 4" descr="C:\Users\cmarti59\AppData\Local\Microsoft\Windows\Temporary Internet Files\Content.IE5\3KM6NNI7\mfh6salt_200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7" b="6656"/>
          <a:stretch/>
        </p:blipFill>
        <p:spPr bwMode="auto">
          <a:xfrm>
            <a:off x="4267200" y="5050564"/>
            <a:ext cx="1752600" cy="123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62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Understanding and defining stress.</a:t>
            </a:r>
          </a:p>
          <a:p>
            <a:pPr marL="514350" indent="-514350">
              <a:buAutoNum type="arabicPeriod"/>
            </a:pPr>
            <a:r>
              <a:rPr lang="en-US" dirty="0" smtClean="0"/>
              <a:t>Identify sources of stress.</a:t>
            </a:r>
          </a:p>
          <a:p>
            <a:pPr marL="514350" indent="-514350">
              <a:buAutoNum type="arabicPeriod"/>
            </a:pPr>
            <a:r>
              <a:rPr lang="en-US" dirty="0"/>
              <a:t>An awareness of the role nutrition plays in the </a:t>
            </a:r>
            <a:r>
              <a:rPr lang="en-US" dirty="0" smtClean="0"/>
              <a:t>body’s response to Stress. </a:t>
            </a:r>
          </a:p>
          <a:p>
            <a:pPr marL="514350" indent="-514350">
              <a:buAutoNum type="arabicPeriod"/>
            </a:pPr>
            <a:r>
              <a:rPr lang="en-US" dirty="0"/>
              <a:t>Specific knowledge about: exercise and nutritional prescription </a:t>
            </a:r>
            <a:r>
              <a:rPr lang="en-US" dirty="0" smtClean="0"/>
              <a:t>to treat and control the effects of stress.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7285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dirty="0" smtClean="0"/>
              <a:t>Nicotine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990600"/>
            <a:ext cx="8229600" cy="5410200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Nicotine's </a:t>
            </a:r>
            <a:r>
              <a:rPr lang="en-US" dirty="0"/>
              <a:t>quite unique in that it has a biphasic effect. </a:t>
            </a:r>
            <a:r>
              <a:rPr lang="en-US" dirty="0" smtClean="0"/>
              <a:t>It is both </a:t>
            </a:r>
          </a:p>
          <a:p>
            <a:pPr marL="0" indent="0">
              <a:buNone/>
            </a:pPr>
            <a:r>
              <a:rPr lang="en-US" dirty="0" smtClean="0"/>
              <a:t>    a stimulant and a depressant.</a:t>
            </a:r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small doses, it binds to acetylcholine receptors, having a stimulating effect. In larger doses, it clogs them up and blocks them, and acts as a depressant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Smoking </a:t>
            </a:r>
            <a:r>
              <a:rPr lang="en-US" dirty="0"/>
              <a:t>causes an increased stress in the whole body even though there seems to be a lessening of stress when the body gets its 'fix' from the nicotine.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Nicotine users frequently have </a:t>
            </a:r>
            <a:r>
              <a:rPr lang="en-US" dirty="0"/>
              <a:t>a lower threshold for pain, possibly because smoking stimulates adrenaline and also blocks one of the body's natural pain relievers. Smokers are more vulnerable to headaches. </a:t>
            </a:r>
          </a:p>
        </p:txBody>
      </p:sp>
      <p:pic>
        <p:nvPicPr>
          <p:cNvPr id="20482" name="Picture 2" descr="C:\Users\cmarti59\AppData\Local\Microsoft\Windows\Temporary Internet Files\Content.IE5\T2LM6FLG\Smoking_slave_to_nicotine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436" y="-25637"/>
            <a:ext cx="1925912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21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US" dirty="0" smtClean="0"/>
              <a:t>Alcohol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36914"/>
            <a:ext cx="8229600" cy="4887686"/>
          </a:xfrm>
        </p:spPr>
        <p:txBody>
          <a:bodyPr>
            <a:normAutofit/>
          </a:bodyPr>
          <a:lstStyle/>
          <a:p>
            <a:endParaRPr lang="en-US" sz="2600" dirty="0" smtClean="0"/>
          </a:p>
          <a:p>
            <a:r>
              <a:rPr lang="en-US" sz="2600" dirty="0" smtClean="0"/>
              <a:t>Drinking </a:t>
            </a:r>
            <a:r>
              <a:rPr lang="en-US" sz="2600" dirty="0"/>
              <a:t>alcohol produces physiological stress, </a:t>
            </a:r>
            <a:endParaRPr lang="en-US" sz="26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2060"/>
                </a:solidFill>
              </a:rPr>
              <a:t>S</a:t>
            </a:r>
            <a:r>
              <a:rPr lang="en-US" sz="2200" dirty="0" smtClean="0">
                <a:solidFill>
                  <a:srgbClr val="002060"/>
                </a:solidFill>
              </a:rPr>
              <a:t>ome </a:t>
            </a:r>
            <a:r>
              <a:rPr lang="en-US" sz="2200" dirty="0">
                <a:solidFill>
                  <a:srgbClr val="002060"/>
                </a:solidFill>
              </a:rPr>
              <a:t>of the body's responses to alcohol are similar to its responses to other stressors. Yet, individuals also drink to </a:t>
            </a:r>
            <a:r>
              <a:rPr lang="en-US" sz="2200" i="1" dirty="0">
                <a:solidFill>
                  <a:schemeClr val="accent1">
                    <a:lumMod val="75000"/>
                  </a:schemeClr>
                </a:solidFill>
              </a:rPr>
              <a:t>relieve</a:t>
            </a:r>
            <a:r>
              <a:rPr lang="en-US" sz="2200" i="1" dirty="0">
                <a:solidFill>
                  <a:srgbClr val="002060"/>
                </a:solidFill>
              </a:rPr>
              <a:t> </a:t>
            </a:r>
            <a:r>
              <a:rPr lang="en-US" sz="2200" dirty="0">
                <a:solidFill>
                  <a:srgbClr val="002060"/>
                </a:solidFill>
              </a:rPr>
              <a:t>stress. </a:t>
            </a:r>
            <a:endParaRPr lang="en-US" sz="2200" dirty="0" smtClean="0">
              <a:solidFill>
                <a:srgbClr val="00206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2060"/>
                </a:solidFill>
              </a:rPr>
              <a:t>Drinking alcohol </a:t>
            </a:r>
            <a:r>
              <a:rPr lang="en-US" sz="2200" dirty="0">
                <a:solidFill>
                  <a:srgbClr val="002060"/>
                </a:solidFill>
              </a:rPr>
              <a:t>produces effects similar to those they are trying to </a:t>
            </a:r>
            <a:r>
              <a:rPr lang="en-US" sz="2200" dirty="0" smtClean="0">
                <a:solidFill>
                  <a:srgbClr val="002060"/>
                </a:solidFill>
              </a:rPr>
              <a:t>relieve</a:t>
            </a:r>
          </a:p>
        </p:txBody>
      </p:sp>
      <p:pic>
        <p:nvPicPr>
          <p:cNvPr id="21507" name="Picture 3" descr="C:\Users\cmarti59\AppData\Local\Microsoft\Windows\Temporary Internet Files\Content.IE5\BI5WME16\alcohol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8768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90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Alcohol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>
              <a:buClr>
                <a:srgbClr val="D16349"/>
              </a:buClr>
            </a:pPr>
            <a:r>
              <a:rPr lang="en-US" sz="2600" dirty="0">
                <a:solidFill>
                  <a:prstClr val="black"/>
                </a:solidFill>
              </a:rPr>
              <a:t>Some researchers have found that high levels of stress may influence drinking:</a:t>
            </a:r>
          </a:p>
          <a:p>
            <a:pPr lvl="1">
              <a:buClr>
                <a:srgbClr val="CCB4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When alternative resources are lacking</a:t>
            </a:r>
          </a:p>
          <a:p>
            <a:pPr lvl="1">
              <a:buClr>
                <a:srgbClr val="CCB4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When alcohol is accessible</a:t>
            </a:r>
          </a:p>
          <a:p>
            <a:pPr lvl="1">
              <a:buClr>
                <a:srgbClr val="CCB4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When the individual believes that alcohol will help to reduce the stress.</a:t>
            </a:r>
          </a:p>
          <a:p>
            <a:endParaRPr lang="en-US" dirty="0"/>
          </a:p>
        </p:txBody>
      </p:sp>
      <p:pic>
        <p:nvPicPr>
          <p:cNvPr id="1026" name="Picture 2" descr="https://tse4.mm.bing.net/th?id=OIP.qzHeE5mMEZYZbOX2u1dN-QHaE8&amp;pid=15.1&amp;P=0&amp;w=280&amp;h=1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452" y="4191000"/>
            <a:ext cx="2667000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438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 smtClean="0"/>
              <a:t>Metabolizing Alcohol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/>
          </a:bodyPr>
          <a:lstStyle/>
          <a:p>
            <a:endParaRPr lang="en-US" sz="2800" dirty="0" smtClean="0"/>
          </a:p>
          <a:p>
            <a:r>
              <a:rPr lang="en-US" sz="2800" dirty="0" smtClean="0"/>
              <a:t>Alcohol </a:t>
            </a:r>
            <a:r>
              <a:rPr lang="en-US" sz="2800" dirty="0"/>
              <a:t>isn't metabolized like other foods and drinks. 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amount of energy it takes to metabolize large doses of alcohol causes more stress to the body, even if you feel relaxed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Alcohol provides no nutrients</a:t>
            </a:r>
          </a:p>
          <a:p>
            <a:endParaRPr lang="en-US" sz="2800" dirty="0" smtClean="0"/>
          </a:p>
          <a:p>
            <a:r>
              <a:rPr lang="en-US" sz="2800" dirty="0"/>
              <a:t>Alcohol is a poison when over consumed.</a:t>
            </a:r>
          </a:p>
          <a:p>
            <a:endParaRPr lang="en-US" sz="2800" dirty="0" smtClean="0"/>
          </a:p>
        </p:txBody>
      </p:sp>
      <p:pic>
        <p:nvPicPr>
          <p:cNvPr id="22530" name="Picture 2" descr="C:\Users\cmarti59\AppData\Local\Microsoft\Windows\Temporary Internet Files\Content.IE5\BLS040YX\alco_dronk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503776"/>
            <a:ext cx="1952625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44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Toxins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5638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Some produce contain possible </a:t>
            </a:r>
            <a:r>
              <a:rPr lang="en-US" dirty="0"/>
              <a:t>herbicides, pesticides, and fungicides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/>
              <a:t>Chemical food additives and preservatives, PCB’s (a group of chemicals known to be carcinogenic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Limit </a:t>
            </a:r>
            <a:r>
              <a:rPr lang="en-US" dirty="0"/>
              <a:t>barbecued or charred food, and avoid smoked or cured meats, a source of nitrosamines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23554" name="Picture 2" descr="C:\Users\cmarti59\AppData\Local\Microsoft\Windows\Temporary Internet Files\Content.IE5\26PIHC5E\images1[1]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67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Toxins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Many plastics today contain phthalate, a dangerous toxin.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C00000"/>
                </a:solidFill>
              </a:rPr>
              <a:t>Limit your use of plastics as much as possible, and do not microwave in plastic containers not designed for such use.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r>
              <a:rPr lang="en-US" dirty="0"/>
              <a:t>Poisons like mercury collect in fatty tissues, and mercury amounts are highest in large fish.</a:t>
            </a:r>
            <a:br>
              <a:rPr lang="en-US" dirty="0"/>
            </a:br>
            <a:endParaRPr lang="en-US" dirty="0"/>
          </a:p>
          <a:p>
            <a:r>
              <a:rPr lang="en-US" dirty="0"/>
              <a:t>Avoid covering your food in the microwave with plastic wrap as toxins in the plastic can end up in your food.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8943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Toxin Damages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Toxins are mostly stored in the fat cells.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Stored </a:t>
            </a:r>
            <a:r>
              <a:rPr lang="en-US" dirty="0"/>
              <a:t>toxins can lead to</a:t>
            </a:r>
            <a:r>
              <a:rPr lang="en-US" dirty="0" smtClean="0"/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Free </a:t>
            </a:r>
            <a:r>
              <a:rPr lang="en-US" dirty="0">
                <a:solidFill>
                  <a:srgbClr val="002060"/>
                </a:solidFill>
              </a:rPr>
              <a:t>radical damage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Inflammation associated with obesity and metabolic syndrome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Increased </a:t>
            </a:r>
            <a:r>
              <a:rPr lang="en-US" dirty="0">
                <a:solidFill>
                  <a:srgbClr val="002060"/>
                </a:solidFill>
              </a:rPr>
              <a:t>acidity in the body that contributes to additional inflammation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Immune system stress (from constantly reacting to the presence of toxins)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Reduced energy and strain on the heart (from adding extra blood vessels to feed growing toxic fat cells and tissues).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Water retention (from the body retaining fluid to dilute circulating toxins) </a:t>
            </a:r>
          </a:p>
          <a:p>
            <a:endParaRPr lang="en-US" dirty="0"/>
          </a:p>
        </p:txBody>
      </p:sp>
      <p:pic>
        <p:nvPicPr>
          <p:cNvPr id="24578" name="Picture 2" descr="C:\Users\cmarti59\AppData\Local\Microsoft\Windows\Temporary Internet Files\Content.IE5\OYOYF7UU\6a00e551d294ef88330147e30f8cee970b-800wi[1]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81000"/>
            <a:ext cx="1524000" cy="268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28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 smtClean="0"/>
              <a:t>Fasting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Going for more than four hours without eating does the following: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Slows your metabolic rate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Disrupt blood sugar levels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Sets you up for binge eating and sugar cravings</a:t>
            </a:r>
          </a:p>
          <a:p>
            <a:endParaRPr lang="en-US" dirty="0"/>
          </a:p>
        </p:txBody>
      </p:sp>
      <p:pic>
        <p:nvPicPr>
          <p:cNvPr id="25602" name="Picture 2" descr="C:\Users\cmarti59\AppData\Local\Microsoft\Windows\Temporary Internet Files\Content.IE5\QEYAJTV8\3mirror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86200"/>
            <a:ext cx="2745218" cy="246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57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Balanced Diet for </a:t>
            </a:r>
            <a:r>
              <a:rPr lang="en-US" dirty="0"/>
              <a:t>Stress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95399"/>
            <a:ext cx="8503920" cy="5472367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Reducing Stress demands a strong nervous system. This means that you must boost </a:t>
            </a:r>
            <a:r>
              <a:rPr lang="en-US" sz="2400" dirty="0"/>
              <a:t>your intake of vitamins B, C and E, together with minerals magnesium and zinc.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best source of these nutrients is from food, rather than supplements. </a:t>
            </a:r>
            <a:endParaRPr lang="en-US" sz="2400" dirty="0" smtClean="0"/>
          </a:p>
        </p:txBody>
      </p:sp>
      <p:pic>
        <p:nvPicPr>
          <p:cNvPr id="3074" name="Picture 2" descr="C:\Users\cmarti59\AppData\Local\Microsoft\Windows\Temporary Internet Files\Content.IE5\OYOYF7UU\vitamin-D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86200"/>
            <a:ext cx="3048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18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8CADAE">
                    <a:shade val="75000"/>
                  </a:srgbClr>
                </a:solidFill>
              </a:rPr>
              <a:t>Balanced Diet for Stress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503920" cy="4572000"/>
          </a:xfrm>
        </p:spPr>
        <p:txBody>
          <a:bodyPr/>
          <a:lstStyle/>
          <a:p>
            <a:pPr lvl="0">
              <a:buClr>
                <a:srgbClr val="D16349"/>
              </a:buClr>
            </a:pPr>
            <a:r>
              <a:rPr lang="en-US" sz="2400" dirty="0" smtClean="0">
                <a:solidFill>
                  <a:prstClr val="black"/>
                </a:solidFill>
              </a:rPr>
              <a:t>It </a:t>
            </a:r>
            <a:r>
              <a:rPr lang="en-US" sz="2400" dirty="0">
                <a:solidFill>
                  <a:prstClr val="black"/>
                </a:solidFill>
              </a:rPr>
              <a:t>is essential to eat a balanced diet of meat, nuts, seeds, fresh fruit and vegetables and oily fish. </a:t>
            </a:r>
          </a:p>
          <a:p>
            <a:pPr lvl="0">
              <a:buClr>
                <a:srgbClr val="D16349"/>
              </a:buClr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buClr>
                <a:srgbClr val="D16349"/>
              </a:buClr>
            </a:pPr>
            <a:r>
              <a:rPr lang="en-US" sz="2400" dirty="0" smtClean="0">
                <a:solidFill>
                  <a:prstClr val="black"/>
                </a:solidFill>
              </a:rPr>
              <a:t>Fresh </a:t>
            </a:r>
            <a:r>
              <a:rPr lang="en-US" sz="2400" dirty="0">
                <a:solidFill>
                  <a:prstClr val="black"/>
                </a:solidFill>
              </a:rPr>
              <a:t>organic food is the best source. If fresh ones are not available, frozen vegetables are a good alternative. </a:t>
            </a:r>
          </a:p>
          <a:p>
            <a:pPr lvl="0">
              <a:buClr>
                <a:srgbClr val="D16349"/>
              </a:buClr>
            </a:pPr>
            <a:endParaRPr lang="en-US" dirty="0">
              <a:solidFill>
                <a:prstClr val="black"/>
              </a:solidFill>
            </a:endParaRPr>
          </a:p>
          <a:p>
            <a:pPr lvl="0">
              <a:buClr>
                <a:srgbClr val="D16349"/>
              </a:buClr>
            </a:pPr>
            <a:endParaRPr lang="en-US" dirty="0">
              <a:solidFill>
                <a:prstClr val="black"/>
              </a:solidFill>
            </a:endParaRPr>
          </a:p>
          <a:p>
            <a:pPr lvl="0">
              <a:buClr>
                <a:srgbClr val="D16349"/>
              </a:buClr>
            </a:pPr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724400"/>
            <a:ext cx="259080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103264"/>
            <a:ext cx="1268413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549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Stress?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Stress is a fact of nature in which forces from the inside or outside world affect the individual.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individual responds to stress in ways that affect the individual, as well as their environment. 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4114800"/>
            <a:ext cx="3784600" cy="227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17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Foods for Stress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57301"/>
            <a:ext cx="8229600" cy="4906963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r>
              <a:rPr lang="en-US" b="1" dirty="0" smtClean="0"/>
              <a:t>Avocados</a:t>
            </a:r>
            <a:endParaRPr lang="en-US" b="1" dirty="0"/>
          </a:p>
          <a:p>
            <a:pPr lvl="1"/>
            <a:r>
              <a:rPr lang="en-US" dirty="0">
                <a:solidFill>
                  <a:schemeClr val="tx1"/>
                </a:solidFill>
              </a:rPr>
              <a:t>One of the best ways to reduce high blood pressure is to get enough potassium, and half an avocado has more potassium than a medium-sized banana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 </a:t>
            </a:r>
            <a:r>
              <a:rPr lang="en-US" dirty="0">
                <a:solidFill>
                  <a:schemeClr val="tx1"/>
                </a:solidFill>
              </a:rPr>
              <a:t>little bit of guacamole, made from avocado, might be a good choice when stress has you craving a high-fat treat. Avocados are high in fat and calories, though, so watch your portion size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endParaRPr lang="en-US" dirty="0"/>
          </a:p>
        </p:txBody>
      </p:sp>
      <p:pic>
        <p:nvPicPr>
          <p:cNvPr id="29698" name="Picture 2" descr="C:\Users\cmarti59\AppData\Local\Microsoft\Windows\Temporary Internet Files\Content.IE5\2R6SOZ38\Avocado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447" y="838200"/>
            <a:ext cx="1507053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28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8CADAE">
                    <a:shade val="75000"/>
                  </a:srgbClr>
                </a:solidFill>
              </a:rPr>
              <a:t>Foods for Stress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527048"/>
            <a:ext cx="8077200" cy="4572000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D16349"/>
              </a:buClr>
            </a:pPr>
            <a:r>
              <a:rPr lang="en-US" sz="2100" b="1" dirty="0">
                <a:solidFill>
                  <a:prstClr val="black"/>
                </a:solidFill>
              </a:rPr>
              <a:t>Almonds</a:t>
            </a:r>
          </a:p>
          <a:p>
            <a:pPr lvl="1">
              <a:buClr>
                <a:srgbClr val="D16349"/>
              </a:buClr>
            </a:pPr>
            <a:r>
              <a:rPr lang="en-US" sz="2400" dirty="0">
                <a:solidFill>
                  <a:prstClr val="black"/>
                </a:solidFill>
              </a:rPr>
              <a:t>Almonds are chock-full of helpful vitamins: vitamin E to bolster the immune system, plus B vitamins, which may make you more resilient during bouts of stress or depression. To get the benefits, snack on a quarter of a cup every day.</a:t>
            </a:r>
          </a:p>
          <a:p>
            <a:pPr lvl="0">
              <a:buClr>
                <a:srgbClr val="D16349"/>
              </a:buClr>
            </a:pPr>
            <a:endParaRPr lang="en-US" sz="2100" b="1" dirty="0" smtClean="0">
              <a:solidFill>
                <a:prstClr val="black"/>
              </a:solidFill>
            </a:endParaRPr>
          </a:p>
          <a:p>
            <a:pPr lvl="0">
              <a:buClr>
                <a:srgbClr val="D16349"/>
              </a:buClr>
            </a:pPr>
            <a:r>
              <a:rPr lang="en-US" sz="2100" b="1" dirty="0" smtClean="0">
                <a:solidFill>
                  <a:prstClr val="black"/>
                </a:solidFill>
              </a:rPr>
              <a:t>Raw </a:t>
            </a:r>
            <a:r>
              <a:rPr lang="en-US" sz="2100" b="1" dirty="0">
                <a:solidFill>
                  <a:prstClr val="black"/>
                </a:solidFill>
              </a:rPr>
              <a:t>Veggies</a:t>
            </a:r>
          </a:p>
          <a:p>
            <a:pPr lvl="1">
              <a:buClr>
                <a:srgbClr val="D16349"/>
              </a:buClr>
            </a:pPr>
            <a:r>
              <a:rPr lang="en-US" sz="2400" dirty="0">
                <a:solidFill>
                  <a:prstClr val="black"/>
                </a:solidFill>
              </a:rPr>
              <a:t>Crunchy raw vegetables can help ease stress in a purely mechanical way. Munching celery or carrot sticks helps release a clenched jaw, and that can ward off tension.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28600"/>
            <a:ext cx="1472204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96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Foods for Stress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43840" y="1560636"/>
            <a:ext cx="850392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Tuna</a:t>
            </a:r>
          </a:p>
          <a:p>
            <a:r>
              <a:rPr lang="en-US" dirty="0"/>
              <a:t>A great lunch option, tuna is high in stress-fighting vitamins B6 and B12.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Tuna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is also a good low-fat protein source. 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 smtClean="0"/>
              <a:t>Beef</a:t>
            </a:r>
          </a:p>
          <a:p>
            <a:r>
              <a:rPr lang="en-US" dirty="0" smtClean="0"/>
              <a:t>Beef </a:t>
            </a:r>
            <a:r>
              <a:rPr lang="en-US" dirty="0"/>
              <a:t>contains high levels of zinc, iron, and B vitamins, which are also known to help stabilize your mood.</a:t>
            </a:r>
          </a:p>
          <a:p>
            <a:endParaRPr lang="en-US" dirty="0"/>
          </a:p>
        </p:txBody>
      </p:sp>
      <p:pic>
        <p:nvPicPr>
          <p:cNvPr id="28674" name="Picture 2" descr="C:\Users\cmarti59\AppData\Local\Microsoft\Windows\Temporary Internet Files\Content.IE5\T2LM6FLG\6088460960_cb34f252eb_z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04800"/>
            <a:ext cx="1231392" cy="158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 descr="C:\Users\cmarti59\AppData\Local\Microsoft\Windows\Temporary Internet Files\Content.IE5\BI5WME16\360px-Steak-Silhouette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020733"/>
            <a:ext cx="1828800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86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Foods for Stress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Asparagus</a:t>
            </a:r>
          </a:p>
          <a:p>
            <a:r>
              <a:rPr lang="en-US" dirty="0"/>
              <a:t>This green veggie is high in folic acid, which can help stabilize your mood.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Eating </a:t>
            </a:r>
            <a:r>
              <a:rPr lang="en-US" dirty="0">
                <a:solidFill>
                  <a:srgbClr val="002060"/>
                </a:solidFill>
              </a:rPr>
              <a:t>certain vitamins and minerals like folic acid and B vitamins can </a:t>
            </a:r>
            <a:r>
              <a:rPr lang="en-US" dirty="0" smtClean="0">
                <a:solidFill>
                  <a:srgbClr val="002060"/>
                </a:solidFill>
              </a:rPr>
              <a:t>significantly improve your mood </a:t>
            </a:r>
            <a:r>
              <a:rPr lang="en-US" dirty="0">
                <a:solidFill>
                  <a:srgbClr val="002060"/>
                </a:solidFill>
              </a:rPr>
              <a:t>because </a:t>
            </a:r>
            <a:r>
              <a:rPr lang="en-US" dirty="0" smtClean="0">
                <a:solidFill>
                  <a:srgbClr val="002060"/>
                </a:solidFill>
              </a:rPr>
              <a:t>the body uses them to make </a:t>
            </a:r>
            <a:r>
              <a:rPr lang="en-US" dirty="0">
                <a:solidFill>
                  <a:srgbClr val="002060"/>
                </a:solidFill>
              </a:rPr>
              <a:t>serotonin, </a:t>
            </a:r>
            <a:r>
              <a:rPr lang="en-US" dirty="0" smtClean="0">
                <a:solidFill>
                  <a:srgbClr val="002060"/>
                </a:solidFill>
              </a:rPr>
              <a:t>a </a:t>
            </a:r>
            <a:r>
              <a:rPr lang="en-US" dirty="0">
                <a:solidFill>
                  <a:srgbClr val="002060"/>
                </a:solidFill>
              </a:rPr>
              <a:t>chemical that directly affects mood in a positive </a:t>
            </a:r>
            <a:r>
              <a:rPr lang="en-US" dirty="0" smtClean="0">
                <a:solidFill>
                  <a:srgbClr val="002060"/>
                </a:solidFill>
              </a:rPr>
              <a:t>way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  <a:p>
            <a:endParaRPr lang="en-US" dirty="0"/>
          </a:p>
        </p:txBody>
      </p:sp>
      <p:pic>
        <p:nvPicPr>
          <p:cNvPr id="26626" name="Picture 2" descr="C:\Users\cmarti59\AppData\Local\Microsoft\Windows\Temporary Internet Files\Content.IE5\BI5WME16\asparagus-198x3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350327"/>
            <a:ext cx="1353313" cy="205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72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Foods for Stress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Bedtime Snack</a:t>
            </a:r>
          </a:p>
          <a:p>
            <a:r>
              <a:rPr lang="en-US" dirty="0"/>
              <a:t>Carbs at bedtime can speed the release of the brain chemical serotonin and help you sleep better.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Considering that heavy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meals before bed can trigger heartburn,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it helps to stick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to something light.</a:t>
            </a:r>
          </a:p>
          <a:p>
            <a:pPr marL="0" indent="0">
              <a:buNone/>
            </a:pPr>
            <a:r>
              <a:rPr lang="en-US" b="1" dirty="0" smtClean="0"/>
              <a:t>Milk</a:t>
            </a:r>
            <a:endParaRPr lang="en-US" b="1" dirty="0"/>
          </a:p>
          <a:p>
            <a:r>
              <a:rPr lang="en-US" dirty="0"/>
              <a:t>Another bedtime stress buster is the time-honored glass of warm milk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Research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shows that calcium eases anxiety and mood swings linked to PMS. 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Skim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or low-fat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milk is better to limit fat intake.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30722" name="Picture 2" descr="C:\Users\cmarti59\AppData\Local\Microsoft\Windows\Temporary Internet Files\Content.IE5\OYOYF7UU\Free-Yoplait-Greek-Yogurt[1]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B0028"/>
              </a:clrFrom>
              <a:clrTo>
                <a:srgbClr val="EB002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57187"/>
            <a:ext cx="1557337" cy="151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3" name="Picture 3" descr="C:\Users\cmarti59\AppData\Local\Microsoft\Windows\Temporary Internet Files\Content.IE5\UNAG3VT1\Dancingmilk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713" y="5124272"/>
            <a:ext cx="1329826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71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Foods For Stress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371600"/>
            <a:ext cx="8503920" cy="5181600"/>
          </a:xfrm>
        </p:spPr>
        <p:txBody>
          <a:bodyPr>
            <a:normAutofit/>
          </a:bodyPr>
          <a:lstStyle/>
          <a:p>
            <a:r>
              <a:rPr lang="en-US" b="1" dirty="0"/>
              <a:t>Herbal Supplements</a:t>
            </a:r>
          </a:p>
          <a:p>
            <a:r>
              <a:rPr lang="en-US" dirty="0"/>
              <a:t>There are many herbal supplements that claim to fight stress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One </a:t>
            </a:r>
            <a:r>
              <a:rPr lang="en-US" dirty="0">
                <a:solidFill>
                  <a:srgbClr val="002060"/>
                </a:solidFill>
              </a:rPr>
              <a:t>of the best studied is St. John's wort, which has shown benefits for people with mild to moderate depression. </a:t>
            </a:r>
            <a:endParaRPr lang="en-US" dirty="0" smtClean="0">
              <a:solidFill>
                <a:srgbClr val="002060"/>
              </a:solidFill>
            </a:endParaRPr>
          </a:p>
          <a:p>
            <a:pPr lvl="1"/>
            <a:endParaRPr lang="en-US" dirty="0" smtClean="0">
              <a:solidFill>
                <a:srgbClr val="002060"/>
              </a:solidFill>
            </a:endParaRP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It also </a:t>
            </a:r>
            <a:r>
              <a:rPr lang="en-US" dirty="0">
                <a:solidFill>
                  <a:srgbClr val="002060"/>
                </a:solidFill>
              </a:rPr>
              <a:t>appears to reduce symptoms of anxiety and PMS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pPr lvl="1"/>
            <a:endParaRPr lang="en-US" dirty="0" smtClean="0">
              <a:solidFill>
                <a:srgbClr val="002060"/>
              </a:solidFill>
            </a:endParaRP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Tell </a:t>
            </a:r>
            <a:r>
              <a:rPr lang="en-US" dirty="0">
                <a:solidFill>
                  <a:srgbClr val="002060"/>
                </a:solidFill>
              </a:rPr>
              <a:t>your doctor about any supplements you take, so they can check on any possible interactions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6146" name="Picture 2" descr="C:\Users\cmarti59\AppData\Local\Microsoft\Windows\Temporary Internet Files\Content.IE5\OYOYF7UU\exercising-29285_64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594" y="-76200"/>
            <a:ext cx="1150937" cy="184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C:\Users\cmarti59\AppData\Local\Microsoft\Windows\Temporary Internet Files\Content.IE5\UNAG3VT1\17714652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71800"/>
            <a:ext cx="509016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9" name="Picture 15" descr="C:\Users\cmarti59\AppData\Local\Microsoft\Windows\Temporary Internet Files\Content.IE5\7MARTUY8\Botanical-St.-Johns-Wort-Wayside-and-Woodland-1895-Plate-47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0490"/>
            <a:ext cx="838200" cy="123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74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Foods For Stress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24912"/>
            <a:ext cx="8503920" cy="5076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Nuts and Seeds</a:t>
            </a:r>
            <a:endParaRPr lang="en-US" b="1" dirty="0"/>
          </a:p>
          <a:p>
            <a:r>
              <a:rPr lang="en-US" dirty="0"/>
              <a:t>Pistachios, as well as other nuts and seeds, are good sources of healthy fats.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Eating </a:t>
            </a:r>
            <a:r>
              <a:rPr lang="en-US" dirty="0">
                <a:solidFill>
                  <a:srgbClr val="002060"/>
                </a:solidFill>
              </a:rPr>
              <a:t>a handful of pistachios, walnuts, or </a:t>
            </a:r>
            <a:r>
              <a:rPr lang="en-US" dirty="0" smtClean="0">
                <a:solidFill>
                  <a:srgbClr val="002060"/>
                </a:solidFill>
              </a:rPr>
              <a:t>almonds, </a:t>
            </a:r>
            <a:r>
              <a:rPr lang="en-US" dirty="0">
                <a:solidFill>
                  <a:srgbClr val="002060"/>
                </a:solidFill>
              </a:rPr>
              <a:t>every day may help lower your cholesterol, ease inflammation in your heart's arteries, make diabetes less likely, and protect you against the effects of stress. </a:t>
            </a:r>
            <a:endParaRPr lang="en-US" dirty="0" smtClean="0">
              <a:solidFill>
                <a:srgbClr val="002060"/>
              </a:solidFill>
            </a:endParaRP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Don't </a:t>
            </a:r>
            <a:r>
              <a:rPr lang="en-US" dirty="0">
                <a:solidFill>
                  <a:srgbClr val="002060"/>
                </a:solidFill>
              </a:rPr>
              <a:t>overdo it, though: Nuts are rich in calories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r>
              <a:rPr lang="en-US" b="1" dirty="0" smtClean="0"/>
              <a:t>Dried Apricots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Apricots </a:t>
            </a:r>
            <a:r>
              <a:rPr lang="en-US" dirty="0">
                <a:solidFill>
                  <a:srgbClr val="002060"/>
                </a:solidFill>
              </a:rPr>
              <a:t>are rich in magnesium, a known stress-fighter and a natural muscle relaxant.</a:t>
            </a:r>
            <a:endParaRPr lang="en-US" dirty="0">
              <a:solidFill>
                <a:srgbClr val="002060"/>
              </a:solidFill>
              <a:effectLst/>
            </a:endParaRPr>
          </a:p>
        </p:txBody>
      </p:sp>
      <p:pic>
        <p:nvPicPr>
          <p:cNvPr id="5125" name="Picture 5" descr="C:\Users\cmarti59\AppData\Local\Microsoft\Windows\Temporary Internet Files\Content.IE5\2FYMSK7R\8484917574_e2e9d392c2_z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956506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cmarti59\AppData\Local\Microsoft\Windows\Temporary Internet Files\Content.IE5\26PIHC5E\nuts_almonds[1]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3792E"/>
              </a:clrFrom>
              <a:clrTo>
                <a:srgbClr val="D3792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795649"/>
            <a:ext cx="21336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15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Foods For Stress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>
              <a:buClr>
                <a:srgbClr val="D16349"/>
              </a:buClr>
              <a:buNone/>
            </a:pPr>
            <a:r>
              <a:rPr lang="en-US" sz="2500" b="1" dirty="0">
                <a:solidFill>
                  <a:prstClr val="black"/>
                </a:solidFill>
              </a:rPr>
              <a:t>Tea (Black and Green)</a:t>
            </a:r>
          </a:p>
          <a:p>
            <a:pPr lvl="0">
              <a:buClr>
                <a:srgbClr val="D16349"/>
              </a:buClr>
            </a:pPr>
            <a:r>
              <a:rPr lang="en-US" sz="2500" dirty="0">
                <a:solidFill>
                  <a:prstClr val="black"/>
                </a:solidFill>
              </a:rPr>
              <a:t>Drinking black and green tea may help you recover from stressful events more quickly. </a:t>
            </a:r>
          </a:p>
          <a:p>
            <a:pPr lvl="1">
              <a:buClr>
                <a:srgbClr val="CCB400"/>
              </a:buClr>
            </a:pPr>
            <a:r>
              <a:rPr lang="en-US" sz="2000" dirty="0">
                <a:solidFill>
                  <a:srgbClr val="002060"/>
                </a:solidFill>
              </a:rPr>
              <a:t>One study compared people who drank 4 cups of tea daily for 6 weeks with people who drank another beverage. </a:t>
            </a:r>
            <a:endParaRPr lang="en-US" sz="2000" dirty="0" smtClean="0">
              <a:solidFill>
                <a:srgbClr val="002060"/>
              </a:solidFill>
            </a:endParaRPr>
          </a:p>
          <a:p>
            <a:pPr lvl="1">
              <a:buClr>
                <a:srgbClr val="CCB400"/>
              </a:buClr>
            </a:pPr>
            <a:endParaRPr lang="en-US" sz="2000" dirty="0">
              <a:solidFill>
                <a:srgbClr val="002060"/>
              </a:solidFill>
            </a:endParaRPr>
          </a:p>
          <a:p>
            <a:pPr lvl="1">
              <a:buClr>
                <a:srgbClr val="CCB400"/>
              </a:buClr>
            </a:pPr>
            <a:r>
              <a:rPr lang="en-US" sz="2000" dirty="0">
                <a:solidFill>
                  <a:srgbClr val="002060"/>
                </a:solidFill>
              </a:rPr>
              <a:t>The tea drinkers reported feeling calmer and had lower levels of the stress hormone cortisol </a:t>
            </a:r>
            <a:r>
              <a:rPr lang="en-US" sz="2000" dirty="0" smtClean="0">
                <a:solidFill>
                  <a:srgbClr val="002060"/>
                </a:solidFill>
              </a:rPr>
              <a:t>after </a:t>
            </a:r>
            <a:r>
              <a:rPr lang="en-US" sz="2000" dirty="0">
                <a:solidFill>
                  <a:srgbClr val="002060"/>
                </a:solidFill>
              </a:rPr>
              <a:t>stressful </a:t>
            </a:r>
            <a:r>
              <a:rPr lang="en-US" sz="2000" dirty="0" smtClean="0">
                <a:solidFill>
                  <a:srgbClr val="002060"/>
                </a:solidFill>
              </a:rPr>
              <a:t>situations</a:t>
            </a:r>
          </a:p>
          <a:p>
            <a:pPr lvl="1">
              <a:buClr>
                <a:srgbClr val="CCB400"/>
              </a:buClr>
            </a:pPr>
            <a:endParaRPr lang="en-US" sz="2000" dirty="0" smtClean="0">
              <a:solidFill>
                <a:srgbClr val="002060"/>
              </a:solidFill>
            </a:endParaRPr>
          </a:p>
          <a:p>
            <a:pPr lvl="1">
              <a:buClr>
                <a:srgbClr val="CCB400"/>
              </a:buClr>
            </a:pPr>
            <a:r>
              <a:rPr lang="en-US" dirty="0">
                <a:solidFill>
                  <a:srgbClr val="002060"/>
                </a:solidFill>
              </a:rPr>
              <a:t>H</a:t>
            </a:r>
            <a:r>
              <a:rPr lang="en-US" dirty="0" smtClean="0">
                <a:solidFill>
                  <a:srgbClr val="002060"/>
                </a:solidFill>
              </a:rPr>
              <a:t>aving </a:t>
            </a:r>
            <a:r>
              <a:rPr lang="en-US" dirty="0">
                <a:solidFill>
                  <a:srgbClr val="002060"/>
                </a:solidFill>
              </a:rPr>
              <a:t>tea after meals can aid in digestion and shut off your appetite.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604" y="5105400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96933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Foods For Stress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8503920" cy="4797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Fatty Fish</a:t>
            </a:r>
          </a:p>
          <a:p>
            <a:r>
              <a:rPr lang="en-US" dirty="0" smtClean="0"/>
              <a:t>Omega-3 </a:t>
            </a:r>
            <a:r>
              <a:rPr lang="en-US" dirty="0"/>
              <a:t>fatty acids, found in fish such as salmon and tuna, can prevent surges in stress hormones and may help protect against heart disease, depression, and premenstrual syndrome (PMS).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For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 steady supply of feel-good omega-3s, aim to eat 3 ounces of fatty fish at least twice a week.</a:t>
            </a:r>
          </a:p>
          <a:p>
            <a:endParaRPr lang="en-US" dirty="0"/>
          </a:p>
        </p:txBody>
      </p:sp>
      <p:pic>
        <p:nvPicPr>
          <p:cNvPr id="4099" name="Picture 3" descr="C:\Users\cmarti59\AppData\Local\Microsoft\Windows\Temporary Internet Files\Content.IE5\3KM6NNI7\Clown_fish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37254"/>
            <a:ext cx="1685375" cy="119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92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Foods for Stress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Green Leafy Vegetables</a:t>
            </a:r>
          </a:p>
          <a:p>
            <a:r>
              <a:rPr lang="en-US" dirty="0"/>
              <a:t>Too little magnesium may trigger headaches and fatigue, compounding the effects of stress. 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One cup of spinach helps you stock back up on magnesium. 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Other green, leafy vegetables are good magnesium sources like kale, mustard, Swiss chard, collard greens and turnip greens. 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Try some cooked soybeans or a fillet of salmon, also high in magnesium.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228600"/>
            <a:ext cx="1333196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587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/>
          <a:lstStyle/>
          <a:p>
            <a:r>
              <a:rPr lang="en-US" dirty="0" smtClean="0"/>
              <a:t>What is Stress?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lvl="0"/>
            <a:r>
              <a:rPr lang="en-US" dirty="0" smtClean="0">
                <a:solidFill>
                  <a:prstClr val="black"/>
                </a:solidFill>
              </a:rPr>
              <a:t>Given the overwhelming amount of stress that we encounter in our modern </a:t>
            </a:r>
            <a:r>
              <a:rPr lang="en-US" dirty="0">
                <a:solidFill>
                  <a:prstClr val="black"/>
                </a:solidFill>
              </a:rPr>
              <a:t>lives, </a:t>
            </a:r>
            <a:r>
              <a:rPr lang="en-US" dirty="0" smtClean="0">
                <a:solidFill>
                  <a:prstClr val="black"/>
                </a:solidFill>
              </a:rPr>
              <a:t>stress is usually thought of as a </a:t>
            </a:r>
            <a:r>
              <a:rPr lang="en-US" dirty="0">
                <a:solidFill>
                  <a:prstClr val="black"/>
                </a:solidFill>
              </a:rPr>
              <a:t>negative </a:t>
            </a:r>
            <a:r>
              <a:rPr lang="en-US" dirty="0" smtClean="0">
                <a:solidFill>
                  <a:prstClr val="black"/>
                </a:solidFill>
              </a:rPr>
              <a:t>experience. 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However, biologically, stress </a:t>
            </a:r>
            <a:r>
              <a:rPr lang="en-US" dirty="0">
                <a:solidFill>
                  <a:schemeClr val="accent1"/>
                </a:solidFill>
              </a:rPr>
              <a:t>can be a neutral, negative, or positive experience</a:t>
            </a:r>
            <a:r>
              <a:rPr lang="en-US" dirty="0" smtClean="0">
                <a:solidFill>
                  <a:schemeClr val="accent1"/>
                </a:solidFill>
              </a:rPr>
              <a:t>.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Chronic Stress can cause serious health risks.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pic>
        <p:nvPicPr>
          <p:cNvPr id="8198" name="Picture 6" descr="Episode 27: Beating &lt;b&gt;Stress&lt;/b&gt; Before it Beats You…. and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510" y="4114800"/>
            <a:ext cx="3695700" cy="231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53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dirty="0" smtClean="0"/>
              <a:t>Foods For Stress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/>
          </a:bodyPr>
          <a:lstStyle/>
          <a:p>
            <a:r>
              <a:rPr lang="en-US" b="1" dirty="0" smtClean="0"/>
              <a:t>Vitamin C</a:t>
            </a:r>
            <a:endParaRPr lang="en-US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2060"/>
                </a:solidFill>
              </a:rPr>
              <a:t>Studies show that </a:t>
            </a:r>
            <a:r>
              <a:rPr lang="en-US" sz="2400" dirty="0">
                <a:solidFill>
                  <a:srgbClr val="002060"/>
                </a:solidFill>
              </a:rPr>
              <a:t>vitamin </a:t>
            </a:r>
            <a:r>
              <a:rPr lang="en-US" sz="2400" dirty="0" smtClean="0">
                <a:solidFill>
                  <a:srgbClr val="002060"/>
                </a:solidFill>
              </a:rPr>
              <a:t>C can </a:t>
            </a:r>
            <a:r>
              <a:rPr lang="en-US" sz="2400" dirty="0">
                <a:solidFill>
                  <a:srgbClr val="002060"/>
                </a:solidFill>
              </a:rPr>
              <a:t>curb levels of stress hormones while strengthening the immune system. </a:t>
            </a:r>
            <a:endParaRPr lang="en-US" sz="2400" dirty="0" smtClean="0">
              <a:solidFill>
                <a:srgbClr val="00206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 smtClean="0">
              <a:solidFill>
                <a:srgbClr val="00206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2060"/>
                </a:solidFill>
              </a:rPr>
              <a:t>In </a:t>
            </a:r>
            <a:r>
              <a:rPr lang="en-US" sz="2400" dirty="0">
                <a:solidFill>
                  <a:srgbClr val="002060"/>
                </a:solidFill>
              </a:rPr>
              <a:t>one study of people with high blood pressure, blood pressure and levels of cortisol (a stress hormone) returned to normal more quickly when people took vitamin C before a stressful task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</a:p>
          <a:p>
            <a:endParaRPr lang="en-US" dirty="0" smtClean="0">
              <a:effectLst/>
            </a:endParaRPr>
          </a:p>
          <a:p>
            <a:endParaRPr lang="en-US" dirty="0">
              <a:effectLst/>
            </a:endParaRPr>
          </a:p>
        </p:txBody>
      </p:sp>
      <p:pic>
        <p:nvPicPr>
          <p:cNvPr id="3074" name="Picture 2" descr="C:\Users\cmarti59\AppData\Local\Microsoft\Windows\Temporary Internet Files\Content.IE5\UNAG3VT1\14732764_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76200"/>
            <a:ext cx="1606550" cy="172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cmarti59\AppData\Local\Microsoft\Windows\Temporary Internet Files\Content.IE5\WUKZBVCK\vitamin-C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96" y="228600"/>
            <a:ext cx="795204" cy="101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846376"/>
            <a:ext cx="1904999" cy="152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088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Foods for Stress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Complex Carbs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2060"/>
                </a:solidFill>
              </a:rPr>
              <a:t>All </a:t>
            </a:r>
            <a:r>
              <a:rPr lang="en-US" sz="2400" dirty="0">
                <a:solidFill>
                  <a:srgbClr val="002060"/>
                </a:solidFill>
              </a:rPr>
              <a:t>carbs prompt the brain to make more serotonin.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</a:rPr>
              <a:t>To get a prolonged supply of this feel-good chemical,  eating complex carbs is best because it takes longer to digest.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</a:rPr>
              <a:t>Good choices include whole-grain breads, pastas, and breakfast cereals, and oatmeal.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</a:rPr>
              <a:t>Complex carbs can help you feel balanced by stabilizing blood sugar levels.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" t="3898" r="3090" b="5859"/>
          <a:stretch/>
        </p:blipFill>
        <p:spPr bwMode="auto">
          <a:xfrm>
            <a:off x="3811424" y="4800600"/>
            <a:ext cx="2580830" cy="1649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57342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Stress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143000"/>
            <a:ext cx="8229600" cy="54864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400" dirty="0" smtClean="0"/>
              <a:t>Avoid </a:t>
            </a:r>
            <a:r>
              <a:rPr lang="en-US" sz="2400" dirty="0"/>
              <a:t>Aspartame, Saccharin, Splenda, </a:t>
            </a:r>
            <a:r>
              <a:rPr lang="en-US" sz="2400" dirty="0" err="1"/>
              <a:t>Nutrasweet</a:t>
            </a:r>
            <a:r>
              <a:rPr lang="en-US" sz="2400" dirty="0"/>
              <a:t>, &amp; artificial sweeteners in general. </a:t>
            </a:r>
            <a:endParaRPr lang="en-US" sz="24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These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are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excitotoxins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that affect your brain chemistry. 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sz="2400" dirty="0" smtClean="0"/>
              <a:t>Use </a:t>
            </a:r>
            <a:r>
              <a:rPr lang="en-US" sz="2400" dirty="0"/>
              <a:t>natural sweeteners like stevia or </a:t>
            </a:r>
            <a:r>
              <a:rPr lang="en-US" sz="2400" dirty="0" smtClean="0"/>
              <a:t>xylitol. </a:t>
            </a:r>
          </a:p>
          <a:p>
            <a:endParaRPr lang="en-US" sz="2400" dirty="0"/>
          </a:p>
          <a:p>
            <a:r>
              <a:rPr lang="en-US" sz="2400" dirty="0" smtClean="0"/>
              <a:t>Check </a:t>
            </a:r>
            <a:r>
              <a:rPr lang="en-US" sz="2400" dirty="0"/>
              <a:t>labels and ask at restaurants to avoid MSG- an </a:t>
            </a:r>
            <a:r>
              <a:rPr lang="en-US" sz="2400" dirty="0" err="1"/>
              <a:t>excitotoxin</a:t>
            </a:r>
            <a:r>
              <a:rPr lang="en-US" sz="2400" dirty="0" smtClean="0"/>
              <a:t>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>
              <a:effectLst/>
            </a:endParaRPr>
          </a:p>
        </p:txBody>
      </p:sp>
      <p:pic>
        <p:nvPicPr>
          <p:cNvPr id="2052" name="Picture 4" descr="C:\Users\cmarti59\AppData\Local\Microsoft\Windows\Temporary Internet Files\Content.IE5\3KM6NNI7\no-pesticides-use-day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40680"/>
            <a:ext cx="1289050" cy="1347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6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Stress Management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1183" y="1537628"/>
            <a:ext cx="8503920" cy="4572000"/>
          </a:xfrm>
        </p:spPr>
        <p:txBody>
          <a:bodyPr/>
          <a:lstStyle/>
          <a:p>
            <a:pPr lvl="0">
              <a:buClr>
                <a:srgbClr val="D16349"/>
              </a:buClr>
            </a:pPr>
            <a:r>
              <a:rPr lang="en-US" sz="2400" dirty="0">
                <a:solidFill>
                  <a:prstClr val="black"/>
                </a:solidFill>
              </a:rPr>
              <a:t>Buy organic food to eliminate possible herbicides, pesticides, and fungicides</a:t>
            </a:r>
            <a:r>
              <a:rPr lang="en-US" sz="2400" dirty="0" smtClean="0">
                <a:solidFill>
                  <a:prstClr val="black"/>
                </a:solidFill>
              </a:rPr>
              <a:t>.</a:t>
            </a:r>
          </a:p>
          <a:p>
            <a:pPr lvl="0">
              <a:buClr>
                <a:srgbClr val="D16349"/>
              </a:buClr>
            </a:pPr>
            <a:endParaRPr lang="en-US" sz="2400" dirty="0" smtClean="0">
              <a:solidFill>
                <a:prstClr val="black"/>
              </a:solidFill>
            </a:endParaRPr>
          </a:p>
          <a:p>
            <a:pPr lvl="0">
              <a:buClr>
                <a:srgbClr val="D16349"/>
              </a:buClr>
            </a:pPr>
            <a:r>
              <a:rPr lang="en-US" sz="2400" dirty="0">
                <a:solidFill>
                  <a:prstClr val="black"/>
                </a:solidFill>
              </a:rPr>
              <a:t>Minimize your consumption of processed foods - frozen dinners, canned soups, and pre-packaged snack foods.</a:t>
            </a:r>
          </a:p>
          <a:p>
            <a:pPr lvl="0">
              <a:buClr>
                <a:srgbClr val="D16349"/>
              </a:buClr>
            </a:pPr>
            <a:endParaRPr lang="en-US" sz="2100" dirty="0">
              <a:solidFill>
                <a:prstClr val="black"/>
              </a:solidFill>
            </a:endParaRPr>
          </a:p>
          <a:p>
            <a:pPr lvl="0">
              <a:buClr>
                <a:srgbClr val="D16349"/>
              </a:buClr>
            </a:pPr>
            <a:r>
              <a:rPr lang="en-US" sz="2400" dirty="0">
                <a:solidFill>
                  <a:prstClr val="black"/>
                </a:solidFill>
              </a:rPr>
              <a:t>Eat smaller fish to reduce the risk of mercury consumption</a:t>
            </a:r>
          </a:p>
          <a:p>
            <a:pPr lvl="1">
              <a:buClr>
                <a:srgbClr val="CCB4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D16349">
                    <a:lumMod val="75000"/>
                  </a:srgbClr>
                </a:solidFill>
              </a:rPr>
              <a:t>Do not eat the fatty portions, and follow your local guidelines for limits on safe fish consumption in your area.</a:t>
            </a:r>
          </a:p>
          <a:p>
            <a:endParaRPr lang="en-US" dirty="0"/>
          </a:p>
        </p:txBody>
      </p:sp>
      <p:pic>
        <p:nvPicPr>
          <p:cNvPr id="4" name="Picture 7" descr="C:\Users\cmarti59\AppData\Local\Microsoft\Windows\Temporary Internet Files\Content.IE5\2R6SOZ38\organic4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895856" cy="115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tse2.mm.bing.net/th?id=OIP.nG4EJ6mT_vZE29il21Hi1QAAAA&amp;pid=15.1&amp;P=0&amp;w=207&amp;h=1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552" y="4810679"/>
            <a:ext cx="1752600" cy="138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3721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73752"/>
          </a:xfrm>
        </p:spPr>
        <p:txBody>
          <a:bodyPr/>
          <a:lstStyle/>
          <a:p>
            <a:r>
              <a:rPr lang="en-US" b="1" dirty="0" smtClean="0"/>
              <a:t>Drink </a:t>
            </a:r>
            <a:r>
              <a:rPr lang="en-US" b="1" dirty="0"/>
              <a:t>water</a:t>
            </a:r>
            <a:endParaRPr lang="en-US" dirty="0"/>
          </a:p>
          <a:p>
            <a:r>
              <a:rPr lang="en-US" dirty="0" smtClean="0"/>
              <a:t>If </a:t>
            </a:r>
            <a:r>
              <a:rPr lang="en-US" dirty="0"/>
              <a:t>you want to deal with stress, drink water.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Water hydrates </a:t>
            </a:r>
            <a:r>
              <a:rPr lang="en-US" dirty="0">
                <a:solidFill>
                  <a:srgbClr val="002060"/>
                </a:solidFill>
              </a:rPr>
              <a:t>every part of the body and brain and helps you to better cope with stressful situations. </a:t>
            </a:r>
            <a:endParaRPr lang="en-US" dirty="0" smtClean="0">
              <a:solidFill>
                <a:srgbClr val="002060"/>
              </a:solidFill>
            </a:endParaRP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A </a:t>
            </a:r>
            <a:r>
              <a:rPr lang="en-US" dirty="0">
                <a:solidFill>
                  <a:srgbClr val="002060"/>
                </a:solidFill>
              </a:rPr>
              <a:t>good rule is to take a few sips every 15 minutes. </a:t>
            </a:r>
            <a:endParaRPr lang="en-US" dirty="0" smtClean="0">
              <a:solidFill>
                <a:srgbClr val="002060"/>
              </a:solidFill>
            </a:endParaRP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The </a:t>
            </a:r>
            <a:r>
              <a:rPr lang="en-US" dirty="0">
                <a:solidFill>
                  <a:srgbClr val="002060"/>
                </a:solidFill>
              </a:rPr>
              <a:t>best source is room-temperature still water bought in glass bottles (some plastic bottles can leach chemicals into the water inside) or use a jug filter system that you fill from the tap.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C:\Users\cmarti59\AppData\Local\Microsoft\Windows\Temporary Internet Files\Content.IE5\7MARTUY8\pouring-water-out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472" y="4724400"/>
            <a:ext cx="948690" cy="130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28600"/>
            <a:ext cx="2286000" cy="230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029200"/>
            <a:ext cx="91643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109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Foods That Increase Stress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21352"/>
          </a:xfrm>
        </p:spPr>
        <p:txBody>
          <a:bodyPr>
            <a:normAutofit/>
          </a:bodyPr>
          <a:lstStyle/>
          <a:p>
            <a:r>
              <a:rPr lang="en-US" dirty="0"/>
              <a:t>Foods to Avoid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Coffee </a:t>
            </a:r>
            <a:r>
              <a:rPr lang="en-US" dirty="0">
                <a:solidFill>
                  <a:srgbClr val="002060"/>
                </a:solidFill>
              </a:rPr>
              <a:t>and other caffeinated </a:t>
            </a:r>
            <a:r>
              <a:rPr lang="en-US" dirty="0" smtClean="0">
                <a:solidFill>
                  <a:srgbClr val="002060"/>
                </a:solidFill>
              </a:rPr>
              <a:t>beverages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Substitute black or green tea for coffee; </a:t>
            </a:r>
            <a:r>
              <a:rPr lang="en-US" dirty="0"/>
              <a:t>it has less than a third of the caffeine </a:t>
            </a:r>
            <a:r>
              <a:rPr lang="en-US" dirty="0" smtClean="0"/>
              <a:t>in coffee. </a:t>
            </a:r>
          </a:p>
          <a:p>
            <a:pPr marL="274320" lvl="1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Fried </a:t>
            </a:r>
            <a:r>
              <a:rPr lang="en-US" dirty="0">
                <a:solidFill>
                  <a:srgbClr val="002060"/>
                </a:solidFill>
              </a:rPr>
              <a:t>foods and foods rich in fat are very immune-depressing, especially </a:t>
            </a:r>
            <a:r>
              <a:rPr lang="en-US" dirty="0" smtClean="0">
                <a:solidFill>
                  <a:srgbClr val="002060"/>
                </a:solidFill>
              </a:rPr>
              <a:t>considering that the </a:t>
            </a:r>
            <a:r>
              <a:rPr lang="en-US" dirty="0">
                <a:solidFill>
                  <a:srgbClr val="002060"/>
                </a:solidFill>
              </a:rPr>
              <a:t>stress is </a:t>
            </a:r>
            <a:r>
              <a:rPr lang="en-US" dirty="0" smtClean="0">
                <a:solidFill>
                  <a:srgbClr val="002060"/>
                </a:solidFill>
              </a:rPr>
              <a:t>already doing that. </a:t>
            </a:r>
          </a:p>
          <a:p>
            <a:pPr marL="274320" lvl="1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Reduce </a:t>
            </a:r>
            <a:r>
              <a:rPr lang="en-US" dirty="0">
                <a:solidFill>
                  <a:srgbClr val="002060"/>
                </a:solidFill>
              </a:rPr>
              <a:t>animal foods. </a:t>
            </a:r>
            <a:endParaRPr lang="en-US" dirty="0" smtClean="0">
              <a:solidFill>
                <a:srgbClr val="002060"/>
              </a:solidFill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High-protein </a:t>
            </a:r>
            <a:r>
              <a:rPr lang="en-US" dirty="0"/>
              <a:t>foods elevate brain levels of dopamine and norepinephrine, both of which are associated with higher levels of anxiety and stress.</a:t>
            </a:r>
          </a:p>
          <a:p>
            <a:endParaRPr lang="en-US" dirty="0"/>
          </a:p>
        </p:txBody>
      </p:sp>
      <p:pic>
        <p:nvPicPr>
          <p:cNvPr id="31750" name="Picture 6" descr="C:\Users\cmarti59\AppData\Local\Microsoft\Windows\Temporary Internet Files\Content.IE5\26PIHC5E\1caffein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914400"/>
            <a:ext cx="1143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2" name="Picture 8" descr="C:\Users\cmarti59\AppData\Local\Microsoft\Windows\Temporary Internet Files\Content.IE5\UNAG3VT1\onion-rings-576535_64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846" y="4267200"/>
            <a:ext cx="1301815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49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Forget to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>
              <a:buClr>
                <a:srgbClr val="D16349"/>
              </a:buClr>
              <a:buNone/>
            </a:pPr>
            <a:r>
              <a:rPr lang="en-US" sz="2500" b="1" dirty="0">
                <a:solidFill>
                  <a:prstClr val="black"/>
                </a:solidFill>
              </a:rPr>
              <a:t>Reduce Stress With Good Old Exercise</a:t>
            </a:r>
          </a:p>
          <a:p>
            <a:pPr lvl="0">
              <a:buClr>
                <a:srgbClr val="D16349"/>
              </a:buClr>
            </a:pPr>
            <a:r>
              <a:rPr lang="en-US" sz="2800" dirty="0">
                <a:solidFill>
                  <a:prstClr val="black"/>
                </a:solidFill>
              </a:rPr>
              <a:t>Besides changing your diet, one of the best stress-busting strategies is to start exercising. </a:t>
            </a:r>
          </a:p>
          <a:p>
            <a:pPr lvl="1">
              <a:buClr>
                <a:srgbClr val="CCB400"/>
              </a:buClr>
            </a:pPr>
            <a:r>
              <a:rPr lang="en-US" sz="2400" dirty="0">
                <a:solidFill>
                  <a:srgbClr val="002060"/>
                </a:solidFill>
              </a:rPr>
              <a:t>Aerobic exercise boosts oxygen circulation and spurs your body to make feel-good chemicals called endorphins. </a:t>
            </a:r>
          </a:p>
          <a:p>
            <a:pPr lvl="1">
              <a:buClr>
                <a:srgbClr val="CCB400"/>
              </a:buClr>
            </a:pPr>
            <a:r>
              <a:rPr lang="en-US" sz="2400" dirty="0">
                <a:solidFill>
                  <a:srgbClr val="002060"/>
                </a:solidFill>
              </a:rPr>
              <a:t>Aim for 30 minutes of aerobic exercise three to four times a week.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352853"/>
            <a:ext cx="1964303" cy="1964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340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8503920" cy="4572000"/>
          </a:xfrm>
        </p:spPr>
        <p:txBody>
          <a:bodyPr>
            <a:normAutofit/>
          </a:bodyPr>
          <a:lstStyle/>
          <a:p>
            <a:r>
              <a:rPr lang="en-US" dirty="0"/>
              <a:t>The better nourished you are, the better able you are to cope with stress.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It </a:t>
            </a:r>
            <a:r>
              <a:rPr lang="en-US" dirty="0">
                <a:solidFill>
                  <a:srgbClr val="002060"/>
                </a:solidFill>
              </a:rPr>
              <a:t>is well known that changes take place in the levels of circulating hormones when stress occurs. </a:t>
            </a:r>
            <a:endParaRPr lang="en-US" dirty="0" smtClean="0">
              <a:solidFill>
                <a:srgbClr val="002060"/>
              </a:solidFill>
            </a:endParaRPr>
          </a:p>
          <a:p>
            <a:pPr lvl="1"/>
            <a:endParaRPr lang="en-US" dirty="0" smtClean="0">
              <a:solidFill>
                <a:srgbClr val="002060"/>
              </a:solidFill>
            </a:endParaRP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Some </a:t>
            </a:r>
            <a:r>
              <a:rPr lang="en-US" dirty="0">
                <a:solidFill>
                  <a:srgbClr val="002060"/>
                </a:solidFill>
              </a:rPr>
              <a:t>researchers have stated that almost any form of stress may influence nutritional balance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pPr lvl="1"/>
            <a:endParaRPr lang="en-US" dirty="0" smtClean="0">
              <a:solidFill>
                <a:srgbClr val="002060"/>
              </a:solidFill>
            </a:endParaRP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This </a:t>
            </a:r>
            <a:r>
              <a:rPr lang="en-US" dirty="0">
                <a:solidFill>
                  <a:srgbClr val="002060"/>
                </a:solidFill>
              </a:rPr>
              <a:t>is because stress causes a general arousal that increases the body's metabolism, or the rate at which the body changes food supplies into energy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68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371600"/>
            <a:ext cx="8503920" cy="5266944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Eating </a:t>
            </a:r>
            <a:r>
              <a:rPr lang="en-US" dirty="0"/>
              <a:t>right is just as important as managing stress </a:t>
            </a:r>
            <a:br>
              <a:rPr lang="en-US" dirty="0"/>
            </a:br>
            <a:r>
              <a:rPr lang="en-US" dirty="0"/>
              <a:t>because vulnerability to stress increases with poor </a:t>
            </a:r>
            <a:r>
              <a:rPr lang="en-US" dirty="0" smtClean="0"/>
              <a:t>diet.</a:t>
            </a:r>
            <a:endParaRPr lang="en-US" dirty="0"/>
          </a:p>
        </p:txBody>
      </p:sp>
      <p:pic>
        <p:nvPicPr>
          <p:cNvPr id="3076" name="Picture 4" descr="https://i.pinimg.com/736x/e3/41/58/e34158eab2ff5cda57c6e8a53fb0a98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03"/>
          <a:stretch/>
        </p:blipFill>
        <p:spPr bwMode="auto">
          <a:xfrm>
            <a:off x="2209800" y="3124200"/>
            <a:ext cx="5029200" cy="287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29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99" y="1600200"/>
            <a:ext cx="4556919" cy="4556919"/>
          </a:xfrm>
        </p:spPr>
      </p:pic>
    </p:spTree>
    <p:extLst>
      <p:ext uri="{BB962C8B-B14F-4D97-AF65-F5344CB8AC3E}">
        <p14:creationId xmlns:p14="http://schemas.microsoft.com/office/powerpoint/2010/main" val="340676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Body’s Response to Stress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/>
              <a:t>The Stress Response</a:t>
            </a:r>
            <a:r>
              <a:rPr lang="en-US" dirty="0"/>
              <a:t> </a:t>
            </a:r>
          </a:p>
          <a:p>
            <a:r>
              <a:rPr lang="en-US" dirty="0" smtClean="0"/>
              <a:t>In </a:t>
            </a:r>
            <a:r>
              <a:rPr lang="en-US" dirty="0"/>
              <a:t>response to stress, or even perceived stress, the body mobilizes an extensive array of physiological and behavioral changes in a process of continual adaptation, with the goal of maintaining homeostasis and coping with the </a:t>
            </a:r>
            <a:r>
              <a:rPr lang="en-US" dirty="0" smtClean="0"/>
              <a:t>stress.</a:t>
            </a:r>
            <a:endParaRPr lang="en-US" dirty="0"/>
          </a:p>
          <a:p>
            <a:endParaRPr lang="en-US" dirty="0"/>
          </a:p>
        </p:txBody>
      </p:sp>
      <p:pic>
        <p:nvPicPr>
          <p:cNvPr id="10242" name="Picture 2" descr="Humour - Work &amp; &lt;b&gt;Stress&lt;/b&gt;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038600"/>
            <a:ext cx="19812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24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400" dirty="0">
                <a:solidFill>
                  <a:prstClr val="black"/>
                </a:solidFill>
              </a:rPr>
              <a:t>Read more: </a:t>
            </a:r>
            <a:r>
              <a:rPr lang="en-US" sz="1400" dirty="0">
                <a:solidFill>
                  <a:prstClr val="black"/>
                </a:solidFill>
                <a:hlinkClick r:id="rId2"/>
              </a:rPr>
              <a:t>http://healthmad.com/health/the-effects-of-sodium-on-the-human-body/#</a:t>
            </a:r>
            <a:r>
              <a:rPr lang="en-US" sz="1400" dirty="0" smtClean="0">
                <a:solidFill>
                  <a:prstClr val="black"/>
                </a:solidFill>
                <a:hlinkClick r:id="rId2"/>
              </a:rPr>
              <a:t>ixzz3niosNsQ0</a:t>
            </a:r>
            <a:endParaRPr lang="en-US" sz="1400" dirty="0" smtClean="0">
              <a:solidFill>
                <a:prstClr val="black"/>
              </a:solidFill>
            </a:endParaRPr>
          </a:p>
          <a:p>
            <a:pPr lvl="0"/>
            <a:r>
              <a:rPr lang="en-US" sz="1400" b="1" dirty="0"/>
              <a:t>(5) Meany, M.J.;</a:t>
            </a:r>
            <a:r>
              <a:rPr lang="en-US" sz="1400" dirty="0"/>
              <a:t> </a:t>
            </a:r>
            <a:r>
              <a:rPr lang="en-US" sz="1400" dirty="0" err="1"/>
              <a:t>Diorio</a:t>
            </a:r>
            <a:r>
              <a:rPr lang="en-US" sz="1400" dirty="0"/>
              <a:t>, J.; O'Donnell, D.; </a:t>
            </a:r>
            <a:r>
              <a:rPr lang="en-US" sz="1400" dirty="0" err="1"/>
              <a:t>Smythe</a:t>
            </a:r>
            <a:r>
              <a:rPr lang="en-US" sz="1400" dirty="0"/>
              <a:t>, J.W.; Parent, A.; &amp; Sharma, S. Serotonin as a mediator of the effects of environmental events on the development of the hypothalamic-pituitary-adrenal axis. In:</a:t>
            </a:r>
            <a:r>
              <a:rPr lang="en-US" sz="1400" b="1" dirty="0"/>
              <a:t> </a:t>
            </a:r>
            <a:r>
              <a:rPr lang="en-US" sz="1400" dirty="0"/>
              <a:t>Hunt, W., &amp; </a:t>
            </a:r>
            <a:r>
              <a:rPr lang="en-US" sz="1400" dirty="0" err="1"/>
              <a:t>Zakhari</a:t>
            </a:r>
            <a:r>
              <a:rPr lang="en-US" sz="1400" dirty="0"/>
              <a:t>, S., eds. </a:t>
            </a:r>
            <a:r>
              <a:rPr lang="en-US" sz="1400" i="1" dirty="0"/>
              <a:t>Stress, Gender, and Alcohol-Seeking Behavior</a:t>
            </a:r>
            <a:r>
              <a:rPr lang="en-US" sz="1400" dirty="0"/>
              <a:t>. National Institute of Alcohol Abuse and Alcoholism Research Monograph No 29. Bethesda, MD: the Institute, 1995.</a:t>
            </a:r>
            <a:endParaRPr lang="en-US" sz="1400" dirty="0">
              <a:solidFill>
                <a:prstClr val="black"/>
              </a:solidFill>
            </a:endParaRPr>
          </a:p>
          <a:p>
            <a:r>
              <a:rPr lang="en-US" sz="1400" b="1" dirty="0" err="1"/>
              <a:t>Tsigos</a:t>
            </a:r>
            <a:r>
              <a:rPr lang="en-US" sz="1400" b="1" dirty="0"/>
              <a:t>, C.,</a:t>
            </a:r>
            <a:r>
              <a:rPr lang="en-US" sz="1400" dirty="0"/>
              <a:t> &amp;</a:t>
            </a:r>
            <a:r>
              <a:rPr lang="en-US" sz="1400" b="1" dirty="0"/>
              <a:t> </a:t>
            </a:r>
            <a:r>
              <a:rPr lang="en-US" sz="1400" dirty="0" err="1"/>
              <a:t>Chrousos</a:t>
            </a:r>
            <a:r>
              <a:rPr lang="en-US" sz="1400" dirty="0"/>
              <a:t>, G.P. The neuroendocrinology of the stress response. In: Hunt, W., &amp; </a:t>
            </a:r>
            <a:r>
              <a:rPr lang="en-US" sz="1400" dirty="0" err="1"/>
              <a:t>Zakhari</a:t>
            </a:r>
            <a:r>
              <a:rPr lang="en-US" sz="1400" dirty="0"/>
              <a:t>, S., eds. </a:t>
            </a:r>
            <a:r>
              <a:rPr lang="en-US" sz="1400" i="1" dirty="0"/>
              <a:t>Stress, Gender, and Alcohol-Seeking Behavior</a:t>
            </a:r>
            <a:r>
              <a:rPr lang="en-US" sz="1400" dirty="0"/>
              <a:t>. National Institute on Alcohol Abuse and Alcoholism Research Monograph No. 29. Bethesda,</a:t>
            </a:r>
            <a:r>
              <a:rPr lang="en-US" sz="1400" b="1" dirty="0"/>
              <a:t> </a:t>
            </a:r>
            <a:r>
              <a:rPr lang="en-US" sz="1400" dirty="0"/>
              <a:t>MD: the Institute, 1995</a:t>
            </a:r>
            <a:r>
              <a:rPr lang="en-US" sz="1400" dirty="0" smtClean="0"/>
              <a:t>.</a:t>
            </a:r>
          </a:p>
          <a:p>
            <a:endParaRPr lang="en-US" sz="1400" dirty="0"/>
          </a:p>
          <a:p>
            <a:r>
              <a:rPr lang="en-US" sz="1400" b="1" dirty="0" smtClean="0"/>
              <a:t>Foods </a:t>
            </a:r>
            <a:r>
              <a:rPr lang="en-US" sz="1400" b="1" dirty="0"/>
              <a:t>That Help Tame </a:t>
            </a:r>
            <a:r>
              <a:rPr lang="en-US" sz="1400" b="1" dirty="0" smtClean="0"/>
              <a:t>Stress. </a:t>
            </a:r>
            <a:r>
              <a:rPr lang="en-US" sz="1400" dirty="0" smtClean="0"/>
              <a:t>http</a:t>
            </a:r>
            <a:r>
              <a:rPr lang="en-US" sz="1400" dirty="0"/>
              <a:t>://www.webmd.com/diet/ss/slideshow-diet-for-stress-management</a:t>
            </a:r>
          </a:p>
        </p:txBody>
      </p:sp>
    </p:spTree>
    <p:extLst>
      <p:ext uri="{BB962C8B-B14F-4D97-AF65-F5344CB8AC3E}">
        <p14:creationId xmlns:p14="http://schemas.microsoft.com/office/powerpoint/2010/main" val="183838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Stress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4000"/>
            <a:ext cx="8503920" cy="4575048"/>
          </a:xfrm>
        </p:spPr>
        <p:txBody>
          <a:bodyPr>
            <a:normAutofit/>
          </a:bodyPr>
          <a:lstStyle/>
          <a:p>
            <a:r>
              <a:rPr lang="en-US" dirty="0"/>
              <a:t>Activation of the stress response affects smooth muscle, fat, the gastrointestinal tract, the kidneys, and many other organs and the body functions that they </a:t>
            </a:r>
            <a:r>
              <a:rPr lang="en-US" dirty="0" smtClean="0"/>
              <a:t>control.</a:t>
            </a:r>
          </a:p>
        </p:txBody>
      </p:sp>
      <p:pic>
        <p:nvPicPr>
          <p:cNvPr id="2052" name="Picture 4" descr="http://static8.depositphotos.com/1074452/851/i/950/depositphotos_8511467-Stress-Meter-Showing--Panic-Attack-From-Stress-Or-Wor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24" y="3505200"/>
            <a:ext cx="2670175" cy="267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85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Stress Response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The stress response affects the body's regulation </a:t>
            </a:r>
            <a:r>
              <a:rPr lang="en-US" dirty="0" smtClean="0"/>
              <a:t>of: 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Temperature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Appetite </a:t>
            </a:r>
            <a:r>
              <a:rPr lang="en-US" dirty="0">
                <a:solidFill>
                  <a:schemeClr val="accent1"/>
                </a:solidFill>
              </a:rPr>
              <a:t>and </a:t>
            </a:r>
            <a:r>
              <a:rPr lang="en-US" dirty="0" smtClean="0">
                <a:solidFill>
                  <a:schemeClr val="accent1"/>
                </a:solidFill>
              </a:rPr>
              <a:t>satiety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Arousal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Vigilance 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Attention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Mood</a:t>
            </a:r>
          </a:p>
          <a:p>
            <a:pPr marL="0" indent="0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 lvl="0">
              <a:buClr>
                <a:srgbClr val="D16349"/>
              </a:buClr>
            </a:pPr>
            <a:r>
              <a:rPr lang="en-US" dirty="0">
                <a:solidFill>
                  <a:prstClr val="black"/>
                </a:solidFill>
              </a:rPr>
              <a:t>Physical adaptation to stress allows the body to redirect oxygen and nutrients to the stressed body site, where they are needed most. 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135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Symptoms of Stress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/>
              <a:t>Stress </a:t>
            </a:r>
            <a:r>
              <a:rPr lang="en-US" dirty="0" smtClean="0"/>
              <a:t>does not discriminate and can affect any </a:t>
            </a:r>
            <a:r>
              <a:rPr lang="en-US" dirty="0"/>
              <a:t>part of the body </a:t>
            </a:r>
            <a:r>
              <a:rPr lang="en-US" dirty="0" smtClean="0"/>
              <a:t>resulting in physical</a:t>
            </a:r>
            <a:r>
              <a:rPr lang="en-US" dirty="0"/>
              <a:t>, mental and emotional symptoms </a:t>
            </a:r>
            <a:r>
              <a:rPr lang="en-US" dirty="0" smtClean="0"/>
              <a:t>that could include: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1"/>
                </a:solidFill>
              </a:rPr>
              <a:t>Allergies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1"/>
                </a:solidFill>
              </a:rPr>
              <a:t>Dizziness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1"/>
                </a:solidFill>
              </a:rPr>
              <a:t>Headache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1"/>
                </a:solidFill>
              </a:rPr>
              <a:t>Heart palpitations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1"/>
                </a:solidFill>
              </a:rPr>
              <a:t>Environmental sensitivity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1"/>
                </a:solidFill>
              </a:rPr>
              <a:t>Impaired coordination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1"/>
                </a:solidFill>
              </a:rPr>
              <a:t>I</a:t>
            </a:r>
            <a:r>
              <a:rPr lang="en-US" dirty="0" smtClean="0">
                <a:solidFill>
                  <a:schemeClr val="accent1"/>
                </a:solidFill>
              </a:rPr>
              <a:t>mpaired </a:t>
            </a:r>
            <a:r>
              <a:rPr lang="en-US" dirty="0">
                <a:solidFill>
                  <a:schemeClr val="accent1"/>
                </a:solidFill>
              </a:rPr>
              <a:t>immunity </a:t>
            </a:r>
            <a:endParaRPr lang="en-US" dirty="0" smtClean="0">
              <a:solidFill>
                <a:schemeClr val="accent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1"/>
                </a:solidFill>
              </a:rPr>
              <a:t>Weight </a:t>
            </a:r>
            <a:r>
              <a:rPr lang="en-US" dirty="0">
                <a:solidFill>
                  <a:schemeClr val="accent1"/>
                </a:solidFill>
              </a:rPr>
              <a:t>gain</a:t>
            </a:r>
            <a:r>
              <a:rPr lang="en-US" dirty="0" smtClean="0">
                <a:solidFill>
                  <a:schemeClr val="accent1"/>
                </a:solidFill>
              </a:rPr>
              <a:t>.</a:t>
            </a:r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67000"/>
            <a:ext cx="402391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166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 Gain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r>
              <a:rPr lang="en-US" dirty="0"/>
              <a:t>Weight gain is often </a:t>
            </a:r>
            <a:r>
              <a:rPr lang="en-US" dirty="0" smtClean="0"/>
              <a:t>linked to lack of exercise and </a:t>
            </a:r>
            <a:r>
              <a:rPr lang="en-US" dirty="0"/>
              <a:t>emotional </a:t>
            </a:r>
            <a:r>
              <a:rPr lang="en-US" dirty="0" smtClean="0"/>
              <a:t>eating by people who are already under </a:t>
            </a:r>
            <a:r>
              <a:rPr lang="en-US" dirty="0"/>
              <a:t>chronic stress.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Researchers have found evidence to suggest that when there are changes </a:t>
            </a:r>
            <a:r>
              <a:rPr lang="en-US" dirty="0"/>
              <a:t>in the </a:t>
            </a:r>
            <a:r>
              <a:rPr lang="en-US" dirty="0" smtClean="0"/>
              <a:t>body,</a:t>
            </a:r>
            <a:r>
              <a:rPr lang="en-US" dirty="0"/>
              <a:t> such as elevated cortisol </a:t>
            </a:r>
            <a:r>
              <a:rPr lang="en-US" dirty="0" smtClean="0"/>
              <a:t>levels that is due to </a:t>
            </a:r>
            <a:r>
              <a:rPr lang="en-US" dirty="0"/>
              <a:t>stress</a:t>
            </a:r>
            <a:r>
              <a:rPr lang="en-US" dirty="0" smtClean="0"/>
              <a:t>, the result could be insulin </a:t>
            </a:r>
            <a:r>
              <a:rPr lang="en-US" dirty="0"/>
              <a:t>resistance and weight </a:t>
            </a:r>
            <a:r>
              <a:rPr lang="en-US" dirty="0" smtClean="0"/>
              <a:t>gain.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2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10460</TotalTime>
  <Words>2915</Words>
  <Application>Microsoft Office PowerPoint</Application>
  <PresentationFormat>On-screen Show (4:3)</PresentationFormat>
  <Paragraphs>313</Paragraphs>
  <Slides>50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Calibri</vt:lpstr>
      <vt:lpstr>Georgia</vt:lpstr>
      <vt:lpstr>Wingdings</vt:lpstr>
      <vt:lpstr>Wingdings 2</vt:lpstr>
      <vt:lpstr>Civic</vt:lpstr>
      <vt:lpstr>Managing Stress: What can diet do for you?</vt:lpstr>
      <vt:lpstr>Learning Objectives</vt:lpstr>
      <vt:lpstr>What is Stress?</vt:lpstr>
      <vt:lpstr>What is Stress? 2</vt:lpstr>
      <vt:lpstr>The Body’s Response to Stress</vt:lpstr>
      <vt:lpstr>Stress Response</vt:lpstr>
      <vt:lpstr>Stress Response 2</vt:lpstr>
      <vt:lpstr>Symptoms of Stress</vt:lpstr>
      <vt:lpstr>Weight Gain</vt:lpstr>
      <vt:lpstr>How Cortisol Affect Weight Gain</vt:lpstr>
      <vt:lpstr>Stress Factors</vt:lpstr>
      <vt:lpstr>External Factors</vt:lpstr>
      <vt:lpstr>Internal Factors</vt:lpstr>
      <vt:lpstr>What's Food Got to do with Stress?</vt:lpstr>
      <vt:lpstr>How is Your Diet?</vt:lpstr>
      <vt:lpstr>Beware of these Stress Dangers</vt:lpstr>
      <vt:lpstr>Caffeine</vt:lpstr>
      <vt:lpstr>Sugary Foods</vt:lpstr>
      <vt:lpstr>Salt</vt:lpstr>
      <vt:lpstr>Nicotine</vt:lpstr>
      <vt:lpstr>Alcohol</vt:lpstr>
      <vt:lpstr>Alcohol 2</vt:lpstr>
      <vt:lpstr>Metabolizing Alcohol</vt:lpstr>
      <vt:lpstr>Toxins</vt:lpstr>
      <vt:lpstr>Toxins 2</vt:lpstr>
      <vt:lpstr>Toxin Damages</vt:lpstr>
      <vt:lpstr>Fasting</vt:lpstr>
      <vt:lpstr>Balanced Diet for Stress Management</vt:lpstr>
      <vt:lpstr>Balanced Diet for Stress Management</vt:lpstr>
      <vt:lpstr>Foods for Stress Management</vt:lpstr>
      <vt:lpstr>Foods for Stress Management</vt:lpstr>
      <vt:lpstr>Foods for Stress Management</vt:lpstr>
      <vt:lpstr>Foods for Stress Management</vt:lpstr>
      <vt:lpstr>Foods for Stress Management</vt:lpstr>
      <vt:lpstr>Foods For Stress Management</vt:lpstr>
      <vt:lpstr>Foods For Stress Management</vt:lpstr>
      <vt:lpstr>Foods For Stress Management</vt:lpstr>
      <vt:lpstr>Foods For Stress Management</vt:lpstr>
      <vt:lpstr>Foods for Stress Management</vt:lpstr>
      <vt:lpstr>Foods For Stress Management</vt:lpstr>
      <vt:lpstr>Foods for Stress Management</vt:lpstr>
      <vt:lpstr>Stress Management</vt:lpstr>
      <vt:lpstr>Stress Management 2</vt:lpstr>
      <vt:lpstr>Water</vt:lpstr>
      <vt:lpstr>Foods That Increase Stress</vt:lpstr>
      <vt:lpstr>Don’t Forget to Exercise</vt:lpstr>
      <vt:lpstr>Remember</vt:lpstr>
      <vt:lpstr>Final Thoughts</vt:lpstr>
      <vt:lpstr>Questions</vt:lpstr>
      <vt:lpstr>References</vt:lpstr>
    </vt:vector>
  </TitlesOfParts>
  <Company>Johnson County Community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Stress</dc:title>
  <dc:creator>ocsadmin</dc:creator>
  <cp:lastModifiedBy>Claudia Martin-Ayoade</cp:lastModifiedBy>
  <cp:revision>164</cp:revision>
  <dcterms:created xsi:type="dcterms:W3CDTF">2015-09-28T19:23:41Z</dcterms:created>
  <dcterms:modified xsi:type="dcterms:W3CDTF">2018-05-09T18:26:53Z</dcterms:modified>
</cp:coreProperties>
</file>